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96"/>
  </p:notesMasterIdLst>
  <p:sldIdLst>
    <p:sldId id="256" r:id="rId2"/>
    <p:sldId id="402" r:id="rId3"/>
    <p:sldId id="257" r:id="rId4"/>
    <p:sldId id="258" r:id="rId5"/>
    <p:sldId id="397" r:id="rId6"/>
    <p:sldId id="259" r:id="rId7"/>
    <p:sldId id="260" r:id="rId8"/>
    <p:sldId id="261" r:id="rId9"/>
    <p:sldId id="263" r:id="rId10"/>
    <p:sldId id="262" r:id="rId11"/>
    <p:sldId id="265" r:id="rId12"/>
    <p:sldId id="266" r:id="rId13"/>
    <p:sldId id="325" r:id="rId14"/>
    <p:sldId id="351" r:id="rId15"/>
    <p:sldId id="404" r:id="rId16"/>
    <p:sldId id="399" r:id="rId17"/>
    <p:sldId id="273" r:id="rId18"/>
    <p:sldId id="275" r:id="rId19"/>
    <p:sldId id="276" r:id="rId20"/>
    <p:sldId id="277" r:id="rId21"/>
    <p:sldId id="327" r:id="rId22"/>
    <p:sldId id="357" r:id="rId23"/>
    <p:sldId id="347" r:id="rId24"/>
    <p:sldId id="358" r:id="rId25"/>
    <p:sldId id="291" r:id="rId26"/>
    <p:sldId id="294" r:id="rId27"/>
    <p:sldId id="293" r:id="rId28"/>
    <p:sldId id="359" r:id="rId29"/>
    <p:sldId id="296" r:id="rId30"/>
    <p:sldId id="297" r:id="rId31"/>
    <p:sldId id="298" r:id="rId32"/>
    <p:sldId id="299" r:id="rId33"/>
    <p:sldId id="300" r:id="rId34"/>
    <p:sldId id="301" r:id="rId35"/>
    <p:sldId id="302" r:id="rId36"/>
    <p:sldId id="303" r:id="rId37"/>
    <p:sldId id="304" r:id="rId38"/>
    <p:sldId id="305" r:id="rId39"/>
    <p:sldId id="306" r:id="rId40"/>
    <p:sldId id="310" r:id="rId41"/>
    <p:sldId id="307" r:id="rId42"/>
    <p:sldId id="308" r:id="rId43"/>
    <p:sldId id="309" r:id="rId44"/>
    <p:sldId id="311" r:id="rId45"/>
    <p:sldId id="312" r:id="rId46"/>
    <p:sldId id="406" r:id="rId47"/>
    <p:sldId id="314" r:id="rId48"/>
    <p:sldId id="315" r:id="rId49"/>
    <p:sldId id="316" r:id="rId50"/>
    <p:sldId id="407" r:id="rId51"/>
    <p:sldId id="320" r:id="rId52"/>
    <p:sldId id="361" r:id="rId53"/>
    <p:sldId id="362" r:id="rId54"/>
    <p:sldId id="363" r:id="rId55"/>
    <p:sldId id="367" r:id="rId56"/>
    <p:sldId id="370" r:id="rId57"/>
    <p:sldId id="371" r:id="rId58"/>
    <p:sldId id="364" r:id="rId59"/>
    <p:sldId id="372" r:id="rId60"/>
    <p:sldId id="374" r:id="rId61"/>
    <p:sldId id="376" r:id="rId62"/>
    <p:sldId id="378" r:id="rId63"/>
    <p:sldId id="400" r:id="rId64"/>
    <p:sldId id="408" r:id="rId65"/>
    <p:sldId id="405" r:id="rId66"/>
    <p:sldId id="384" r:id="rId67"/>
    <p:sldId id="385" r:id="rId68"/>
    <p:sldId id="409" r:id="rId69"/>
    <p:sldId id="322" r:id="rId70"/>
    <p:sldId id="410" r:id="rId71"/>
    <p:sldId id="382" r:id="rId72"/>
    <p:sldId id="411" r:id="rId73"/>
    <p:sldId id="381" r:id="rId74"/>
    <p:sldId id="323" r:id="rId75"/>
    <p:sldId id="386" r:id="rId76"/>
    <p:sldId id="388" r:id="rId77"/>
    <p:sldId id="324" r:id="rId78"/>
    <p:sldId id="328" r:id="rId79"/>
    <p:sldId id="329" r:id="rId80"/>
    <p:sldId id="330" r:id="rId81"/>
    <p:sldId id="331" r:id="rId82"/>
    <p:sldId id="333" r:id="rId83"/>
    <p:sldId id="337" r:id="rId84"/>
    <p:sldId id="334" r:id="rId85"/>
    <p:sldId id="403" r:id="rId86"/>
    <p:sldId id="419" r:id="rId87"/>
    <p:sldId id="413" r:id="rId88"/>
    <p:sldId id="414" r:id="rId89"/>
    <p:sldId id="415" r:id="rId90"/>
    <p:sldId id="416" r:id="rId91"/>
    <p:sldId id="417" r:id="rId92"/>
    <p:sldId id="418" r:id="rId93"/>
    <p:sldId id="336" r:id="rId94"/>
    <p:sldId id="401" r:id="rId9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878" autoAdjust="0"/>
    <p:restoredTop sz="94671" autoAdjust="0"/>
  </p:normalViewPr>
  <p:slideViewPr>
    <p:cSldViewPr>
      <p:cViewPr varScale="1">
        <p:scale>
          <a:sx n="42" d="100"/>
          <a:sy n="42" d="100"/>
        </p:scale>
        <p:origin x="1254" y="5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F62AE8C-C230-4A1A-8A5E-22151789BBF1}" type="datetimeFigureOut">
              <a:rPr lang="en-US" smtClean="0"/>
              <a:pPr/>
              <a:t>9/29/2016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88E3821-44E8-4C9B-A46C-7EF636D0BE12}" type="slidenum">
              <a:rPr lang="en-US" smtClean="0"/>
              <a:pPr/>
              <a:t>‹#›</a:t>
            </a:fld>
            <a:endParaRPr lang="en-US"/>
          </a:p>
        </p:txBody>
      </p:sp>
    </p:spTree>
    <p:extLst>
      <p:ext uri="{BB962C8B-B14F-4D97-AF65-F5344CB8AC3E}">
        <p14:creationId xmlns:p14="http://schemas.microsoft.com/office/powerpoint/2010/main" val="16129057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88E3821-44E8-4C9B-A46C-7EF636D0BE12}" type="slidenum">
              <a:rPr lang="en-US" smtClean="0"/>
              <a:pPr/>
              <a:t>13</a:t>
            </a:fld>
            <a:endParaRPr lang="en-US"/>
          </a:p>
        </p:txBody>
      </p:sp>
    </p:spTree>
    <p:extLst>
      <p:ext uri="{BB962C8B-B14F-4D97-AF65-F5344CB8AC3E}">
        <p14:creationId xmlns:p14="http://schemas.microsoft.com/office/powerpoint/2010/main" val="25884279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Rectangle 10"/>
          <p:cNvSpPr/>
          <p:nvPr/>
        </p:nvSpPr>
        <p:spPr>
          <a:xfrm>
            <a:off x="0" y="0"/>
            <a:ext cx="3409950" cy="6858000"/>
          </a:xfrm>
          <a:prstGeom prst="rect">
            <a:avLst/>
          </a:prstGeom>
          <a:solidFill>
            <a:schemeClr val="tx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7"/>
          <p:cNvSpPr>
            <a:spLocks noChangeAspect="1" noEditPoints="1"/>
          </p:cNvSpPr>
          <p:nvPr/>
        </p:nvSpPr>
        <p:spPr bwMode="auto">
          <a:xfrm>
            <a:off x="838200" y="1762090"/>
            <a:ext cx="2521776" cy="5095912"/>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8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 name="Subtitle 2"/>
          <p:cNvSpPr>
            <a:spLocks noGrp="1"/>
          </p:cNvSpPr>
          <p:nvPr>
            <p:ph type="subTitle" idx="1"/>
          </p:nvPr>
        </p:nvSpPr>
        <p:spPr>
          <a:xfrm>
            <a:off x="3743323" y="3721473"/>
            <a:ext cx="5120640" cy="1581150"/>
          </a:xfrm>
        </p:spPr>
        <p:txBody>
          <a:bodyPr>
            <a:normAutofit/>
          </a:bodyPr>
          <a:lstStyle>
            <a:lvl1pPr marL="0" indent="0" algn="l">
              <a:buNone/>
              <a:defRPr sz="2400" b="0" i="0" cap="none" spc="12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bg2"/>
                </a:solidFill>
              </a:defRPr>
            </a:lvl1pPr>
          </a:lstStyle>
          <a:p>
            <a:fld id="{5FC47F9A-3F0C-444E-B02C-C7E4D81F1C31}" type="datetime1">
              <a:rPr lang="en-US" smtClean="0"/>
              <a:pPr/>
              <a:t>9/29/2016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91475" y="6429375"/>
            <a:ext cx="876300" cy="292100"/>
          </a:xfrm>
        </p:spPr>
        <p:txBody>
          <a:bodyPr/>
          <a:lstStyle/>
          <a:p>
            <a:fld id="{B6F15528-21DE-4FAA-801E-634DDDAF4B2B}" type="slidenum">
              <a:rPr lang="en-US" smtClean="0"/>
              <a:pPr/>
              <a:t>‹#›</a:t>
            </a:fld>
            <a:endParaRPr lang="en-US"/>
          </a:p>
        </p:txBody>
      </p:sp>
      <p:sp>
        <p:nvSpPr>
          <p:cNvPr id="9" name="Freeform 7"/>
          <p:cNvSpPr>
            <a:spLocks noChangeAspect="1" noEditPoints="1"/>
          </p:cNvSpPr>
          <p:nvPr/>
        </p:nvSpPr>
        <p:spPr bwMode="auto">
          <a:xfrm>
            <a:off x="838200" y="1762090"/>
            <a:ext cx="2521776" cy="5095912"/>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8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Title 9"/>
          <p:cNvSpPr>
            <a:spLocks noGrp="1"/>
          </p:cNvSpPr>
          <p:nvPr>
            <p:ph type="title"/>
          </p:nvPr>
        </p:nvSpPr>
        <p:spPr>
          <a:xfrm>
            <a:off x="3739896" y="1417320"/>
            <a:ext cx="5120640" cy="2304288"/>
          </a:xfrm>
        </p:spPr>
        <p:txBody>
          <a:bodyPr>
            <a:normAutofit/>
          </a:bodyPr>
          <a:lstStyle>
            <a:lvl1pPr>
              <a:defRPr sz="4000" cap="all" baseline="0"/>
            </a:lvl1pPr>
          </a:lstStyle>
          <a:p>
            <a:r>
              <a:rPr lang="en-US" smtClean="0"/>
              <a:t>Click to edit Master title style</a:t>
            </a:r>
            <a:endParaRPr lang="en-US" dirty="0"/>
          </a:p>
        </p:txBody>
      </p:sp>
      <p:sp>
        <p:nvSpPr>
          <p:cNvPr id="13" name="Freeform 7"/>
          <p:cNvSpPr>
            <a:spLocks noChangeAspect="1" noEditPoints="1"/>
          </p:cNvSpPr>
          <p:nvPr/>
        </p:nvSpPr>
        <p:spPr bwMode="auto">
          <a:xfrm>
            <a:off x="838200" y="1762090"/>
            <a:ext cx="2521776" cy="5095912"/>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8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DDF37C0-81BF-459A-8E94-3DD0455A8DB1}" type="datetime1">
              <a:rPr lang="en-US" smtClean="0"/>
              <a:pPr/>
              <a:t>9/29/2016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15C8C88-C850-4310-8F96-1F942D65B4AC}" type="datetime1">
              <a:rPr lang="en-US" smtClean="0"/>
              <a:pPr/>
              <a:t>9/29/2016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Freeform 8"/>
          <p:cNvSpPr>
            <a:spLocks noChangeAspect="1" noEditPoints="1"/>
          </p:cNvSpPr>
          <p:nvPr/>
        </p:nvSpPr>
        <p:spPr bwMode="auto">
          <a:xfrm>
            <a:off x="5489634" y="0"/>
            <a:ext cx="3393768" cy="6858000"/>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2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 name="Date Placeholder 3"/>
          <p:cNvSpPr>
            <a:spLocks noGrp="1"/>
          </p:cNvSpPr>
          <p:nvPr>
            <p:ph type="dt" sz="half" idx="10"/>
          </p:nvPr>
        </p:nvSpPr>
        <p:spPr/>
        <p:txBody>
          <a:bodyPr/>
          <a:lstStyle/>
          <a:p>
            <a:fld id="{217878A7-86F1-483D-B58F-327305BE2AFC}" type="datetime1">
              <a:rPr lang="en-US" smtClean="0"/>
              <a:pPr/>
              <a:t>9/29/2016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25" name="Title Placeholder 1"/>
          <p:cNvSpPr>
            <a:spLocks noGrp="1"/>
          </p:cNvSpPr>
          <p:nvPr>
            <p:ph type="title"/>
          </p:nvPr>
        </p:nvSpPr>
        <p:spPr>
          <a:xfrm>
            <a:off x="276225" y="228600"/>
            <a:ext cx="8591550" cy="1066801"/>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1" name="Content Placeholder 30"/>
          <p:cNvSpPr>
            <a:spLocks noGrp="1"/>
          </p:cNvSpPr>
          <p:nvPr>
            <p:ph sz="quarter" idx="13"/>
          </p:nvPr>
        </p:nvSpPr>
        <p:spPr>
          <a:xfrm>
            <a:off x="274320" y="1298448"/>
            <a:ext cx="8595360" cy="4937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3409950" cy="6858000"/>
          </a:xfrm>
          <a:prstGeom prst="rect">
            <a:avLst/>
          </a:prstGeom>
          <a:solidFill>
            <a:schemeClr val="tx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lvl1pPr>
              <a:defRPr>
                <a:solidFill>
                  <a:schemeClr val="bg2"/>
                </a:solidFill>
              </a:defRPr>
            </a:lvl1pPr>
          </a:lstStyle>
          <a:p>
            <a:fld id="{D6BDEF5B-E09C-45EA-89A0-DBA7D65ED7E0}" type="datetime1">
              <a:rPr lang="en-US" smtClean="0"/>
              <a:pPr/>
              <a:t>9/29/2016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15" name="Subtitle 2"/>
          <p:cNvSpPr>
            <a:spLocks noGrp="1"/>
          </p:cNvSpPr>
          <p:nvPr>
            <p:ph type="subTitle" idx="1"/>
          </p:nvPr>
        </p:nvSpPr>
        <p:spPr>
          <a:xfrm>
            <a:off x="3743324" y="1400174"/>
            <a:ext cx="5120640" cy="1476375"/>
          </a:xfrm>
        </p:spPr>
        <p:txBody>
          <a:bodyPr anchor="b" anchorCtr="0">
            <a:normAutofit/>
          </a:bodyPr>
          <a:lstStyle>
            <a:lvl1pPr marL="0" indent="0" algn="l">
              <a:buNone/>
              <a:defRPr sz="2400" b="0" i="0" cap="none" spc="12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Freeform 7"/>
          <p:cNvSpPr>
            <a:spLocks noChangeAspect="1" noEditPoints="1"/>
          </p:cNvSpPr>
          <p:nvPr/>
        </p:nvSpPr>
        <p:spPr bwMode="auto">
          <a:xfrm>
            <a:off x="34289" y="136641"/>
            <a:ext cx="3326149" cy="6721359"/>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8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 name="Title 11"/>
          <p:cNvSpPr>
            <a:spLocks noGrp="1"/>
          </p:cNvSpPr>
          <p:nvPr>
            <p:ph type="title"/>
          </p:nvPr>
        </p:nvSpPr>
        <p:spPr>
          <a:xfrm>
            <a:off x="3733800" y="2895599"/>
            <a:ext cx="5129543" cy="2667001"/>
          </a:xfrm>
        </p:spPr>
        <p:txBody>
          <a:bodyPr anchor="t">
            <a:normAutofit/>
          </a:bodyPr>
          <a:lstStyle>
            <a:lvl1pPr>
              <a:defRPr kumimoji="0" lang="en-US" sz="4000" b="0" i="0" u="none" strike="noStrike" kern="1200" cap="all" spc="0" normalizeH="0" baseline="0" noProof="0" dirty="0" smtClean="0">
                <a:ln>
                  <a:noFill/>
                </a:ln>
                <a:solidFill>
                  <a:schemeClr val="tx2"/>
                </a:solidFill>
                <a:effectLst/>
                <a:uLnTx/>
                <a:uFillTx/>
                <a:latin typeface="+mj-lt"/>
                <a:ea typeface="+mj-ea"/>
                <a:cs typeface="Tunga" pitchFamily="2"/>
              </a:defRPr>
            </a:lvl1pPr>
          </a:lstStyle>
          <a:p>
            <a:r>
              <a:rPr lang="en-US" smtClean="0"/>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068932E6-69C3-492C-B161-9DB4D7462889}" type="datetime1">
              <a:rPr lang="en-US" smtClean="0"/>
              <a:pPr/>
              <a:t>9/29/2016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9" name="Title Placeholder 1"/>
          <p:cNvSpPr>
            <a:spLocks noGrp="1"/>
          </p:cNvSpPr>
          <p:nvPr>
            <p:ph type="title"/>
          </p:nvPr>
        </p:nvSpPr>
        <p:spPr>
          <a:xfrm>
            <a:off x="276225" y="228601"/>
            <a:ext cx="8591550" cy="10668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12" name="Content Placeholder 11"/>
          <p:cNvSpPr>
            <a:spLocks noGrp="1"/>
          </p:cNvSpPr>
          <p:nvPr>
            <p:ph sz="quarter" idx="13"/>
          </p:nvPr>
        </p:nvSpPr>
        <p:spPr>
          <a:xfrm>
            <a:off x="276225" y="1298448"/>
            <a:ext cx="4251960" cy="4937760"/>
          </a:xfrm>
        </p:spPr>
        <p:txBody>
          <a:bodyPr>
            <a:normAutofit/>
          </a:bodyPr>
          <a:lstStyle>
            <a:lvl1pPr>
              <a:defRPr sz="2000"/>
            </a:lvl1pPr>
            <a:lvl2pPr>
              <a:defRPr sz="18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1"/>
          <p:cNvSpPr>
            <a:spLocks noGrp="1"/>
          </p:cNvSpPr>
          <p:nvPr>
            <p:ph sz="quarter" idx="14"/>
          </p:nvPr>
        </p:nvSpPr>
        <p:spPr>
          <a:xfrm>
            <a:off x="4615815" y="1298448"/>
            <a:ext cx="4251960" cy="4937760"/>
          </a:xfrm>
        </p:spPr>
        <p:txBody>
          <a:bodyPr>
            <a:normAutofit/>
          </a:bodyPr>
          <a:lstStyle>
            <a:lvl1pPr>
              <a:defRPr sz="2000"/>
            </a:lvl1pPr>
            <a:lvl2pPr>
              <a:defRPr sz="18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FBAEFB8E-56E0-4AD5-A433-23E3CCE24D0B}" type="datetime1">
              <a:rPr lang="en-US" smtClean="0"/>
              <a:pPr/>
              <a:t>9/29/2016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
        <p:nvSpPr>
          <p:cNvPr id="12" name="Title Placeholder 1"/>
          <p:cNvSpPr>
            <a:spLocks noGrp="1"/>
          </p:cNvSpPr>
          <p:nvPr>
            <p:ph type="title"/>
          </p:nvPr>
        </p:nvSpPr>
        <p:spPr>
          <a:xfrm>
            <a:off x="276225" y="228601"/>
            <a:ext cx="8591550" cy="10668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14" name="Content Placeholder 11"/>
          <p:cNvSpPr>
            <a:spLocks noGrp="1"/>
          </p:cNvSpPr>
          <p:nvPr>
            <p:ph sz="quarter" idx="13"/>
          </p:nvPr>
        </p:nvSpPr>
        <p:spPr>
          <a:xfrm>
            <a:off x="276225" y="1810512"/>
            <a:ext cx="4251960" cy="4425696"/>
          </a:xfrm>
        </p:spPr>
        <p:txBody>
          <a:bodyPr>
            <a:normAutofit/>
          </a:bodyPr>
          <a:lstStyle>
            <a:lvl1pPr>
              <a:defRPr sz="2000"/>
            </a:lvl1pPr>
            <a:lvl2pPr>
              <a:defRPr sz="18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Content Placeholder 11"/>
          <p:cNvSpPr>
            <a:spLocks noGrp="1"/>
          </p:cNvSpPr>
          <p:nvPr>
            <p:ph sz="quarter" idx="14"/>
          </p:nvPr>
        </p:nvSpPr>
        <p:spPr>
          <a:xfrm>
            <a:off x="4615815" y="1810512"/>
            <a:ext cx="4251960" cy="4425696"/>
          </a:xfrm>
        </p:spPr>
        <p:txBody>
          <a:bodyPr>
            <a:normAutofit/>
          </a:bodyPr>
          <a:lstStyle>
            <a:lvl1pPr>
              <a:defRPr sz="2000"/>
            </a:lvl1pPr>
            <a:lvl2pPr>
              <a:defRPr sz="18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0" name="Text Placeholder 3"/>
          <p:cNvSpPr>
            <a:spLocks noGrp="1"/>
          </p:cNvSpPr>
          <p:nvPr>
            <p:ph type="body" sz="half" idx="2"/>
          </p:nvPr>
        </p:nvSpPr>
        <p:spPr>
          <a:xfrm>
            <a:off x="276225" y="1298448"/>
            <a:ext cx="4248150" cy="509587"/>
          </a:xfrm>
        </p:spPr>
        <p:txBody>
          <a:bodyPr anchor="ctr">
            <a:normAutofit/>
          </a:bodyPr>
          <a:lstStyle>
            <a:lvl1pPr marL="0" indent="0" algn="l">
              <a:buNone/>
              <a:defRPr sz="2000" b="0" i="0" spc="0" baseline="0">
                <a:solidFill>
                  <a:schemeClr val="tx2"/>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1" name="Text Placeholder 3"/>
          <p:cNvSpPr>
            <a:spLocks noGrp="1"/>
          </p:cNvSpPr>
          <p:nvPr>
            <p:ph type="body" sz="half" idx="15"/>
          </p:nvPr>
        </p:nvSpPr>
        <p:spPr>
          <a:xfrm>
            <a:off x="4615815" y="1298448"/>
            <a:ext cx="4248150" cy="509587"/>
          </a:xfrm>
        </p:spPr>
        <p:txBody>
          <a:bodyPr anchor="ctr">
            <a:normAutofit/>
          </a:bodyPr>
          <a:lstStyle>
            <a:lvl1pPr marL="0" indent="0">
              <a:buNone/>
              <a:defRPr sz="2000" b="0" i="0" spc="0" baseline="0">
                <a:solidFill>
                  <a:schemeClr val="tx2"/>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tx2"/>
                </a:solidFill>
              </a:defRPr>
            </a:lvl1pPr>
          </a:lstStyle>
          <a:p>
            <a:fld id="{EE5FE460-75F9-4827-BC7E-B8C9B49F320F}" type="datetime1">
              <a:rPr lang="en-US" smtClean="0"/>
              <a:pPr/>
              <a:t>9/29/2016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
        <p:nvSpPr>
          <p:cNvPr id="17" name="Title Placeholder 1"/>
          <p:cNvSpPr>
            <a:spLocks noGrp="1"/>
          </p:cNvSpPr>
          <p:nvPr>
            <p:ph type="title"/>
          </p:nvPr>
        </p:nvSpPr>
        <p:spPr>
          <a:xfrm>
            <a:off x="276225" y="228601"/>
            <a:ext cx="8591550" cy="10668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E30157-B4F1-4D19-B85E-36C408DD51EE}" type="datetime1">
              <a:rPr lang="en-US" smtClean="0"/>
              <a:pPr/>
              <a:t>9/29/2016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1"/>
            <a:ext cx="3409950" cy="6858000"/>
          </a:xfrm>
          <a:prstGeom prst="rect">
            <a:avLst/>
          </a:prstGeom>
          <a:solidFill>
            <a:schemeClr val="tx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lvl1pPr>
              <a:defRPr>
                <a:solidFill>
                  <a:schemeClr val="bg2"/>
                </a:solidFill>
              </a:defRPr>
            </a:lvl1pPr>
          </a:lstStyle>
          <a:p>
            <a:fld id="{4DA2BC73-2F54-4B9A-B830-EF23EDAF9B57}" type="datetime1">
              <a:rPr lang="en-US" smtClean="0"/>
              <a:pPr/>
              <a:t>9/29/2016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9" name="Title Placeholder 1"/>
          <p:cNvSpPr>
            <a:spLocks noGrp="1"/>
          </p:cNvSpPr>
          <p:nvPr>
            <p:ph type="title"/>
          </p:nvPr>
        </p:nvSpPr>
        <p:spPr>
          <a:xfrm>
            <a:off x="276225" y="228601"/>
            <a:ext cx="2834640" cy="1298448"/>
          </a:xfrm>
          <a:prstGeom prst="rect">
            <a:avLst/>
          </a:prstGeom>
        </p:spPr>
        <p:txBody>
          <a:bodyPr vert="horz" lIns="91440" tIns="45720" rIns="91440" bIns="45720" rtlCol="0" anchor="b" anchorCtr="0">
            <a:normAutofit/>
          </a:bodyPr>
          <a:lstStyle>
            <a:lvl1pPr>
              <a:defRPr sz="2400">
                <a:solidFill>
                  <a:schemeClr val="bg2"/>
                </a:solidFill>
              </a:defRPr>
            </a:lvl1pPr>
          </a:lstStyle>
          <a:p>
            <a:r>
              <a:rPr lang="en-US" smtClean="0"/>
              <a:t>Click to edit Master title style</a:t>
            </a:r>
            <a:endParaRPr lang="en-US" dirty="0"/>
          </a:p>
        </p:txBody>
      </p:sp>
      <p:sp>
        <p:nvSpPr>
          <p:cNvPr id="10" name="Content Placeholder 11"/>
          <p:cNvSpPr>
            <a:spLocks noGrp="1"/>
          </p:cNvSpPr>
          <p:nvPr>
            <p:ph sz="quarter" idx="14"/>
          </p:nvPr>
        </p:nvSpPr>
        <p:spPr>
          <a:xfrm>
            <a:off x="3775935" y="533400"/>
            <a:ext cx="5063266" cy="5702808"/>
          </a:xfrm>
        </p:spPr>
        <p:txBody>
          <a:bodyPr>
            <a:normAutofit/>
          </a:bodyPr>
          <a:lstStyle>
            <a:lvl1pPr>
              <a:defRPr sz="2000"/>
            </a:lvl1pPr>
            <a:lvl2pPr>
              <a:defRPr sz="18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3"/>
          <p:cNvSpPr>
            <a:spLocks noGrp="1"/>
          </p:cNvSpPr>
          <p:nvPr>
            <p:ph type="body" sz="half" idx="2"/>
          </p:nvPr>
        </p:nvSpPr>
        <p:spPr>
          <a:xfrm>
            <a:off x="276224" y="1539240"/>
            <a:ext cx="2834640" cy="4709160"/>
          </a:xfrm>
        </p:spPr>
        <p:txBody>
          <a:bodyPr>
            <a:normAutofit/>
          </a:bodyPr>
          <a:lstStyle>
            <a:lvl1pPr marL="0" indent="0">
              <a:buNone/>
              <a:defRPr lang="en-US" sz="1600" b="0" i="0" kern="1200" cap="none" spc="30" baseline="0" dirty="0" smtClean="0">
                <a:solidFill>
                  <a:schemeClr val="bg2"/>
                </a:solidFill>
                <a:latin typeface="+mn-lt"/>
                <a:ea typeface="+mn-ea"/>
                <a:cs typeface="Tahom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spcBef>
                <a:spcPts val="600"/>
              </a:spcBef>
              <a:spcAft>
                <a:spcPts val="0"/>
              </a:spcAft>
              <a:buClr>
                <a:schemeClr val="accent1"/>
              </a:buClr>
              <a:buFont typeface="Arial" pitchFamily="34" charset="0"/>
              <a:buNone/>
            </a:pPr>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3" name="Rectangle 12"/>
          <p:cNvSpPr/>
          <p:nvPr/>
        </p:nvSpPr>
        <p:spPr>
          <a:xfrm>
            <a:off x="0" y="-1"/>
            <a:ext cx="3409950" cy="6858000"/>
          </a:xfrm>
          <a:prstGeom prst="rect">
            <a:avLst/>
          </a:prstGeom>
          <a:solidFill>
            <a:schemeClr val="tx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3409950" y="0"/>
            <a:ext cx="5734050" cy="6858000"/>
          </a:xfrm>
        </p:spPr>
        <p:txBody>
          <a:bodyPr anchor="ctr" anchorCtr="0"/>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5" name="Date Placeholder 4"/>
          <p:cNvSpPr>
            <a:spLocks noGrp="1"/>
          </p:cNvSpPr>
          <p:nvPr>
            <p:ph type="dt" sz="half" idx="10"/>
          </p:nvPr>
        </p:nvSpPr>
        <p:spPr/>
        <p:txBody>
          <a:bodyPr/>
          <a:lstStyle>
            <a:lvl1pPr>
              <a:defRPr>
                <a:solidFill>
                  <a:schemeClr val="bg2"/>
                </a:solidFill>
              </a:defRPr>
            </a:lvl1pPr>
          </a:lstStyle>
          <a:p>
            <a:fld id="{AF606C53-7ACA-436A-84EF-9EA99EDB7822}" type="datetime1">
              <a:rPr lang="en-US" smtClean="0"/>
              <a:pPr/>
              <a:t>9/29/2016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21" name="Title Placeholder 1"/>
          <p:cNvSpPr>
            <a:spLocks noGrp="1"/>
          </p:cNvSpPr>
          <p:nvPr>
            <p:ph type="title"/>
          </p:nvPr>
        </p:nvSpPr>
        <p:spPr>
          <a:xfrm>
            <a:off x="276224" y="228600"/>
            <a:ext cx="2834640" cy="1295399"/>
          </a:xfrm>
          <a:prstGeom prst="rect">
            <a:avLst/>
          </a:prstGeom>
        </p:spPr>
        <p:txBody>
          <a:bodyPr vert="horz" lIns="91440" tIns="45720" rIns="91440" bIns="45720" rtlCol="0" anchor="b" anchorCtr="0">
            <a:normAutofit/>
          </a:bodyPr>
          <a:lstStyle>
            <a:lvl1pPr>
              <a:defRPr sz="2400">
                <a:solidFill>
                  <a:schemeClr val="bg2"/>
                </a:solidFill>
              </a:defRPr>
            </a:lvl1pPr>
          </a:lstStyle>
          <a:p>
            <a:r>
              <a:rPr lang="en-US" smtClean="0"/>
              <a:t>Click to edit Master title style</a:t>
            </a:r>
            <a:endParaRPr lang="en-US" dirty="0"/>
          </a:p>
        </p:txBody>
      </p:sp>
      <p:sp>
        <p:nvSpPr>
          <p:cNvPr id="25" name="Text Placeholder 24"/>
          <p:cNvSpPr>
            <a:spLocks noGrp="1"/>
          </p:cNvSpPr>
          <p:nvPr>
            <p:ph type="body" sz="quarter" idx="13"/>
          </p:nvPr>
        </p:nvSpPr>
        <p:spPr>
          <a:xfrm>
            <a:off x="274320" y="1536192"/>
            <a:ext cx="2834640" cy="4712208"/>
          </a:xfrm>
        </p:spPr>
        <p:txBody>
          <a:bodyPr>
            <a:normAutofit/>
          </a:bodyPr>
          <a:lstStyle>
            <a:lvl1pPr marL="0" indent="0">
              <a:buNone/>
              <a:defRPr sz="1600">
                <a:solidFill>
                  <a:schemeClr val="bg2"/>
                </a:solidFill>
              </a:defRPr>
            </a:lvl1pPr>
            <a:lvl2pPr marL="171450" indent="1588">
              <a:buNone/>
              <a:defRPr>
                <a:solidFill>
                  <a:schemeClr val="bg2"/>
                </a:solidFill>
              </a:defRPr>
            </a:lvl2pPr>
            <a:lvl3pPr marL="344488" indent="6350">
              <a:buNone/>
              <a:defRPr>
                <a:solidFill>
                  <a:schemeClr val="bg2"/>
                </a:solidFill>
              </a:defRPr>
            </a:lvl3pPr>
            <a:lvl4pPr marL="515938" indent="3175">
              <a:buNone/>
              <a:defRPr>
                <a:solidFill>
                  <a:schemeClr val="bg2"/>
                </a:solidFill>
              </a:defRPr>
            </a:lvl4pPr>
            <a:lvl5pPr marL="688975" indent="-1588">
              <a:buNone/>
              <a:defRPr>
                <a:solidFill>
                  <a:schemeClr val="bg2"/>
                </a:solidFill>
              </a:defRPr>
            </a:lvl5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6225" y="228601"/>
            <a:ext cx="8591550" cy="10668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76225" y="1295400"/>
            <a:ext cx="8591550" cy="493394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276225" y="6429375"/>
            <a:ext cx="2133600" cy="292100"/>
          </a:xfrm>
          <a:prstGeom prst="rect">
            <a:avLst/>
          </a:prstGeom>
        </p:spPr>
        <p:txBody>
          <a:bodyPr vert="horz" lIns="91440" tIns="45720" rIns="91440" bIns="45720" rtlCol="0" anchor="ctr">
            <a:normAutofit/>
          </a:bodyPr>
          <a:lstStyle>
            <a:lvl1pPr algn="l">
              <a:defRPr sz="1050" b="1">
                <a:solidFill>
                  <a:schemeClr val="tx2"/>
                </a:solidFill>
              </a:defRPr>
            </a:lvl1pPr>
          </a:lstStyle>
          <a:p>
            <a:fld id="{7CAAA3F0-2983-4D7D-8380-F2EAFB008C41}" type="datetime1">
              <a:rPr lang="en-US" smtClean="0"/>
              <a:pPr/>
              <a:t>9/29/2016</a:t>
            </a:fld>
            <a:endParaRPr lang="en-US"/>
          </a:p>
        </p:txBody>
      </p:sp>
      <p:sp>
        <p:nvSpPr>
          <p:cNvPr id="5" name="Footer Placeholder 4"/>
          <p:cNvSpPr>
            <a:spLocks noGrp="1"/>
          </p:cNvSpPr>
          <p:nvPr>
            <p:ph type="ftr" sz="quarter" idx="3"/>
          </p:nvPr>
        </p:nvSpPr>
        <p:spPr>
          <a:xfrm>
            <a:off x="3743324" y="6429375"/>
            <a:ext cx="4086225" cy="292100"/>
          </a:xfrm>
          <a:prstGeom prst="rect">
            <a:avLst/>
          </a:prstGeom>
        </p:spPr>
        <p:txBody>
          <a:bodyPr vert="horz" lIns="91440" tIns="45720" rIns="91440" bIns="45720" rtlCol="0" anchor="ctr">
            <a:normAutofit/>
          </a:bodyPr>
          <a:lstStyle>
            <a:lvl1pPr algn="l">
              <a:defRPr sz="1050" b="1">
                <a:solidFill>
                  <a:schemeClr val="tx2"/>
                </a:solidFill>
              </a:defRPr>
            </a:lvl1pPr>
          </a:lstStyle>
          <a:p>
            <a:endParaRPr lang="en-US"/>
          </a:p>
        </p:txBody>
      </p:sp>
      <p:sp>
        <p:nvSpPr>
          <p:cNvPr id="6" name="Slide Number Placeholder 5"/>
          <p:cNvSpPr>
            <a:spLocks noGrp="1"/>
          </p:cNvSpPr>
          <p:nvPr>
            <p:ph type="sldNum" sz="quarter" idx="4"/>
          </p:nvPr>
        </p:nvSpPr>
        <p:spPr>
          <a:xfrm>
            <a:off x="7991475" y="6429375"/>
            <a:ext cx="876300" cy="292100"/>
          </a:xfrm>
          <a:prstGeom prst="rect">
            <a:avLst/>
          </a:prstGeom>
        </p:spPr>
        <p:txBody>
          <a:bodyPr vert="horz" lIns="91440" tIns="45720" rIns="91440" bIns="45720" rtlCol="0" anchor="ctr">
            <a:normAutofit/>
          </a:bodyPr>
          <a:lstStyle>
            <a:lvl1pPr algn="r">
              <a:defRPr sz="1600" b="1">
                <a:solidFill>
                  <a:schemeClr val="tx2"/>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hdr="0" ftr="0" dt="0"/>
  <p:txStyles>
    <p:titleStyle>
      <a:lvl1pPr algn="l" defTabSz="914400" rtl="0" eaLnBrk="1" latinLnBrk="0" hangingPunct="1">
        <a:spcBef>
          <a:spcPts val="400"/>
        </a:spcBef>
        <a:buNone/>
        <a:defRPr sz="3600" b="0" kern="1200" cap="none" spc="0" baseline="0">
          <a:solidFill>
            <a:schemeClr val="tx2"/>
          </a:solidFill>
          <a:latin typeface="+mj-lt"/>
          <a:ea typeface="+mj-ea"/>
          <a:cs typeface="Tunga" pitchFamily="2"/>
        </a:defRPr>
      </a:lvl1pPr>
    </p:titleStyle>
    <p:bodyStyle>
      <a:lvl1pPr marL="171450" indent="-173736" algn="l" defTabSz="914400" rtl="0" eaLnBrk="1" latinLnBrk="0" hangingPunct="1">
        <a:spcBef>
          <a:spcPts val="600"/>
        </a:spcBef>
        <a:spcAft>
          <a:spcPts val="0"/>
        </a:spcAft>
        <a:buClr>
          <a:schemeClr val="accent1"/>
        </a:buClr>
        <a:buFont typeface="Arial" pitchFamily="34" charset="0"/>
        <a:buChar char="•"/>
        <a:defRPr sz="2200" b="0" i="0" kern="1200" cap="none" spc="30" baseline="0">
          <a:solidFill>
            <a:schemeClr val="tx2"/>
          </a:solidFill>
          <a:latin typeface="+mn-lt"/>
          <a:ea typeface="+mn-ea"/>
          <a:cs typeface="Tahoma" pitchFamily="34" charset="0"/>
        </a:defRPr>
      </a:lvl1pPr>
      <a:lvl2pPr marL="344488" indent="-173736" algn="l" defTabSz="914400" rtl="0" eaLnBrk="1" latinLnBrk="0" hangingPunct="1">
        <a:spcBef>
          <a:spcPts val="600"/>
        </a:spcBef>
        <a:buClr>
          <a:schemeClr val="accent1"/>
        </a:buClr>
        <a:buFont typeface="Arial" pitchFamily="34" charset="0"/>
        <a:buChar char="•"/>
        <a:defRPr sz="2000" kern="1200">
          <a:solidFill>
            <a:schemeClr val="tx2"/>
          </a:solidFill>
          <a:latin typeface="+mn-lt"/>
          <a:ea typeface="+mn-ea"/>
          <a:cs typeface="Tahoma" pitchFamily="34" charset="0"/>
        </a:defRPr>
      </a:lvl2pPr>
      <a:lvl3pPr marL="515938" indent="-173736" algn="l" defTabSz="914400" rtl="0" eaLnBrk="1" latinLnBrk="0" hangingPunct="1">
        <a:spcBef>
          <a:spcPts val="600"/>
        </a:spcBef>
        <a:buClr>
          <a:schemeClr val="accent1"/>
        </a:buClr>
        <a:buFont typeface="Arial" pitchFamily="34" charset="0"/>
        <a:buChar char="•"/>
        <a:defRPr sz="1800" kern="1200">
          <a:solidFill>
            <a:schemeClr val="tx2"/>
          </a:solidFill>
          <a:latin typeface="+mn-lt"/>
          <a:ea typeface="+mn-ea"/>
          <a:cs typeface="Tahoma" pitchFamily="34" charset="0"/>
        </a:defRPr>
      </a:lvl3pPr>
      <a:lvl4pPr marL="688975" indent="-173736" algn="l" defTabSz="914400" rtl="0" eaLnBrk="1" latinLnBrk="0" hangingPunct="1">
        <a:spcBef>
          <a:spcPts val="600"/>
        </a:spcBef>
        <a:buClr>
          <a:schemeClr val="accent1"/>
        </a:buClr>
        <a:buFont typeface="Arial" pitchFamily="34" charset="0"/>
        <a:buChar char="•"/>
        <a:defRPr sz="1600" kern="1200">
          <a:solidFill>
            <a:schemeClr val="tx2"/>
          </a:solidFill>
          <a:latin typeface="+mn-lt"/>
          <a:ea typeface="+mn-ea"/>
          <a:cs typeface="Tahoma" pitchFamily="34" charset="0"/>
        </a:defRPr>
      </a:lvl4pPr>
      <a:lvl5pPr marL="860425" indent="-173736" algn="l" defTabSz="914400" rtl="0" eaLnBrk="1" latinLnBrk="0" hangingPunct="1">
        <a:spcBef>
          <a:spcPts val="600"/>
        </a:spcBef>
        <a:buClr>
          <a:schemeClr val="accent1"/>
        </a:buClr>
        <a:buFont typeface="Arial" pitchFamily="34" charset="0"/>
        <a:buChar char="•"/>
        <a:defRPr sz="1600" kern="1200" baseline="0">
          <a:solidFill>
            <a:schemeClr val="tx2"/>
          </a:solidFill>
          <a:latin typeface="+mn-lt"/>
          <a:ea typeface="+mn-ea"/>
          <a:cs typeface="Tahoma" pitchFamily="34" charset="0"/>
        </a:defRPr>
      </a:lvl5pPr>
      <a:lvl6pPr marL="105156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123444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7pPr>
      <a:lvl8pPr marL="141732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8pPr>
      <a:lvl9pPr marL="160020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20.jpeg"/><Relationship Id="rId2" Type="http://schemas.openxmlformats.org/officeDocument/2006/relationships/image" Target="../media/image15.jpeg"/><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18.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image" Target="../media/image22.jpeg"/><Relationship Id="rId7" Type="http://schemas.openxmlformats.org/officeDocument/2006/relationships/image" Target="../media/image26.jpeg"/><Relationship Id="rId2" Type="http://schemas.openxmlformats.org/officeDocument/2006/relationships/image" Target="../media/image21.jpeg"/><Relationship Id="rId1"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image" Target="../media/image24.jpeg"/><Relationship Id="rId10" Type="http://schemas.openxmlformats.org/officeDocument/2006/relationships/image" Target="../media/image29.jpeg"/><Relationship Id="rId4" Type="http://schemas.openxmlformats.org/officeDocument/2006/relationships/image" Target="../media/image23.jpeg"/><Relationship Id="rId9" Type="http://schemas.openxmlformats.org/officeDocument/2006/relationships/image" Target="../media/image28.jpeg"/></Relationships>
</file>

<file path=ppt/slides/_rels/slide19.xml.rels><?xml version="1.0" encoding="UTF-8" standalone="yes"?>
<Relationships xmlns="http://schemas.openxmlformats.org/package/2006/relationships"><Relationship Id="rId8" Type="http://schemas.openxmlformats.org/officeDocument/2006/relationships/image" Target="../media/image36.jpeg"/><Relationship Id="rId3" Type="http://schemas.openxmlformats.org/officeDocument/2006/relationships/image" Target="../media/image31.jpeg"/><Relationship Id="rId7" Type="http://schemas.openxmlformats.org/officeDocument/2006/relationships/image" Target="../media/image35.jpeg"/><Relationship Id="rId2" Type="http://schemas.openxmlformats.org/officeDocument/2006/relationships/image" Target="../media/image30.jpeg"/><Relationship Id="rId1" Type="http://schemas.openxmlformats.org/officeDocument/2006/relationships/slideLayout" Target="../slideLayouts/slideLayout2.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jpeg"/></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8" Type="http://schemas.openxmlformats.org/officeDocument/2006/relationships/image" Target="../media/image43.jpeg"/><Relationship Id="rId3" Type="http://schemas.openxmlformats.org/officeDocument/2006/relationships/image" Target="../media/image38.gif"/><Relationship Id="rId7" Type="http://schemas.openxmlformats.org/officeDocument/2006/relationships/image" Target="../media/image42.jpeg"/><Relationship Id="rId2" Type="http://schemas.openxmlformats.org/officeDocument/2006/relationships/image" Target="../media/image37.gif"/><Relationship Id="rId1" Type="http://schemas.openxmlformats.org/officeDocument/2006/relationships/slideLayout" Target="../slideLayouts/slideLayout2.xml"/><Relationship Id="rId6" Type="http://schemas.openxmlformats.org/officeDocument/2006/relationships/image" Target="../media/image41.jpeg"/><Relationship Id="rId5" Type="http://schemas.openxmlformats.org/officeDocument/2006/relationships/image" Target="../media/image40.gif"/><Relationship Id="rId4" Type="http://schemas.openxmlformats.org/officeDocument/2006/relationships/image" Target="../media/image39.gif"/><Relationship Id="rId9" Type="http://schemas.openxmlformats.org/officeDocument/2006/relationships/image" Target="../media/image44.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2.xml"/><Relationship Id="rId5" Type="http://schemas.openxmlformats.org/officeDocument/2006/relationships/image" Target="../media/image49.jpeg"/><Relationship Id="rId4" Type="http://schemas.openxmlformats.org/officeDocument/2006/relationships/image" Target="../media/image48.jpeg"/></Relationships>
</file>

<file path=ppt/slides/_rels/slide54.xml.rels><?xml version="1.0" encoding="UTF-8" standalone="yes"?>
<Relationships xmlns="http://schemas.openxmlformats.org/package/2006/relationships"><Relationship Id="rId3" Type="http://schemas.openxmlformats.org/officeDocument/2006/relationships/image" Target="../media/image51.gif"/><Relationship Id="rId2" Type="http://schemas.openxmlformats.org/officeDocument/2006/relationships/image" Target="../media/image50.gif"/><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52.gif"/><Relationship Id="rId2" Type="http://schemas.openxmlformats.org/officeDocument/2006/relationships/hyperlink" Target="http://issbpreparation.com/wp-content/uploads/2011/11/mechanical_aptitude_question-8.gif" TargetMode="Externa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62.gif"/><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743322" y="3721473"/>
            <a:ext cx="5400677" cy="1581150"/>
          </a:xfrm>
        </p:spPr>
        <p:txBody>
          <a:bodyPr/>
          <a:lstStyle/>
          <a:p>
            <a:r>
              <a:rPr lang="en-US" dirty="0" smtClean="0"/>
              <a:t>ISSB CANDIDATES </a:t>
            </a:r>
            <a:r>
              <a:rPr lang="en-US" dirty="0" smtClean="0"/>
              <a:t>of </a:t>
            </a:r>
            <a:r>
              <a:rPr lang="en-US" dirty="0" smtClean="0"/>
              <a:t>PMA </a:t>
            </a:r>
            <a:r>
              <a:rPr lang="en-US" dirty="0" smtClean="0"/>
              <a:t>L/C</a:t>
            </a:r>
            <a:endParaRPr lang="en-US" dirty="0"/>
          </a:p>
        </p:txBody>
      </p:sp>
      <p:sp>
        <p:nvSpPr>
          <p:cNvPr id="2" name="Title 1"/>
          <p:cNvSpPr>
            <a:spLocks noGrp="1"/>
          </p:cNvSpPr>
          <p:nvPr>
            <p:ph type="title"/>
          </p:nvPr>
        </p:nvSpPr>
        <p:spPr/>
        <p:txBody>
          <a:bodyPr/>
          <a:lstStyle/>
          <a:p>
            <a:r>
              <a:rPr lang="en-US" dirty="0" smtClean="0"/>
              <a:t>TRAINING SEMINAR</a:t>
            </a:r>
            <a:endParaRPr lang="en-US" dirty="0"/>
          </a:p>
        </p:txBody>
      </p:sp>
      <p:sp>
        <p:nvSpPr>
          <p:cNvPr id="4" name="Slide Number Placeholder 3"/>
          <p:cNvSpPr>
            <a:spLocks noGrp="1"/>
          </p:cNvSpPr>
          <p:nvPr>
            <p:ph type="sldNum" sz="quarter" idx="12"/>
          </p:nvPr>
        </p:nvSpPr>
        <p:spPr/>
        <p:txBody>
          <a:bodyPr>
            <a:normAutofit fontScale="92500" lnSpcReduction="20000"/>
          </a:bodyPr>
          <a:lstStyle/>
          <a:p>
            <a:fld id="{B6F15528-21DE-4FAA-801E-634DDDAF4B2B}" type="slidenum">
              <a:rPr lang="en-US" smtClean="0"/>
              <a:pPr/>
              <a:t>1</a:t>
            </a:fld>
            <a:endParaRPr lang="en-US"/>
          </a:p>
        </p:txBody>
      </p:sp>
    </p:spTree>
    <p:extLst>
      <p:ext uri="{BB962C8B-B14F-4D97-AF65-F5344CB8AC3E}">
        <p14:creationId xmlns:p14="http://schemas.microsoft.com/office/powerpoint/2010/main" val="34077864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smtClean="0"/>
              <a:t>History of Pakistan Army</a:t>
            </a:r>
            <a:endParaRPr lang="en-US" b="1" dirty="0"/>
          </a:p>
        </p:txBody>
      </p:sp>
      <p:pic>
        <p:nvPicPr>
          <p:cNvPr id="1026" name="Picture 2" descr="C:\Users\ACER\Desktop\ref\150px-Ayubnewarmychief.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06836" y="2008496"/>
            <a:ext cx="2479964" cy="3173104"/>
          </a:xfrm>
          <a:prstGeom prst="rect">
            <a:avLst/>
          </a:prstGeom>
          <a:noFill/>
          <a:ln w="28575">
            <a:solidFill>
              <a:schemeClr val="accent4">
                <a:lumMod val="75000"/>
              </a:schemeClr>
            </a:solidFill>
          </a:ln>
          <a:extLst>
            <a:ext uri="{909E8E84-426E-40DD-AFC4-6F175D3DCCD1}">
              <a14:hiddenFill xmlns:a14="http://schemas.microsoft.com/office/drawing/2010/main">
                <a:solidFill>
                  <a:srgbClr val="FFFFFF"/>
                </a:solidFill>
              </a14:hiddenFill>
            </a:ext>
          </a:extLst>
        </p:spPr>
      </p:pic>
      <p:pic>
        <p:nvPicPr>
          <p:cNvPr id="3074" name="Picture 2" descr="C:\Users\ACER\Desktop\ISSB Candidates\Messervy_Frank_Walter[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1804" y="2006600"/>
            <a:ext cx="2552700" cy="3175000"/>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ACER\Desktop\ISSB Candidates\Gracey_Douglas_David[1].jpg"/>
          <p:cNvPicPr>
            <a:picLocks noGrp="1" noChangeAspect="1" noChangeArrowheads="1"/>
          </p:cNvPicPr>
          <p:nvPr>
            <p:ph sz="quarter" idx="13"/>
          </p:nvPr>
        </p:nvPicPr>
        <p:blipFill>
          <a:blip r:embed="rId4">
            <a:extLst>
              <a:ext uri="{28A0092B-C50C-407E-A947-70E740481C1C}">
                <a14:useLocalDpi xmlns:a14="http://schemas.microsoft.com/office/drawing/2010/main" val="0"/>
              </a:ext>
            </a:extLst>
          </a:blip>
          <a:srcRect/>
          <a:stretch>
            <a:fillRect/>
          </a:stretch>
        </p:blipFill>
        <p:spPr bwMode="auto">
          <a:xfrm>
            <a:off x="3318137" y="2008496"/>
            <a:ext cx="2552700" cy="317310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446085" y="5334000"/>
            <a:ext cx="2265364" cy="646331"/>
          </a:xfrm>
          <a:prstGeom prst="rect">
            <a:avLst/>
          </a:prstGeom>
          <a:noFill/>
        </p:spPr>
        <p:txBody>
          <a:bodyPr wrap="none" rtlCol="0">
            <a:spAutoFit/>
          </a:bodyPr>
          <a:lstStyle/>
          <a:p>
            <a:r>
              <a:rPr lang="en-US" dirty="0" smtClean="0"/>
              <a:t>Chief of General Staff</a:t>
            </a:r>
          </a:p>
          <a:p>
            <a:pPr algn="ctr"/>
            <a:r>
              <a:rPr lang="en-US" dirty="0" smtClean="0"/>
              <a:t>1948 - 1951</a:t>
            </a:r>
            <a:endParaRPr lang="en-US" dirty="0"/>
          </a:p>
        </p:txBody>
      </p:sp>
      <p:sp>
        <p:nvSpPr>
          <p:cNvPr id="8" name="TextBox 7"/>
          <p:cNvSpPr txBox="1"/>
          <p:nvPr/>
        </p:nvSpPr>
        <p:spPr>
          <a:xfrm>
            <a:off x="3149245" y="1547044"/>
            <a:ext cx="2794355" cy="369332"/>
          </a:xfrm>
          <a:prstGeom prst="rect">
            <a:avLst/>
          </a:prstGeom>
          <a:noFill/>
        </p:spPr>
        <p:txBody>
          <a:bodyPr wrap="none" rtlCol="0">
            <a:spAutoFit/>
          </a:bodyPr>
          <a:lstStyle/>
          <a:p>
            <a:r>
              <a:rPr lang="en-US" dirty="0" smtClean="0"/>
              <a:t>General Sir Douglas </a:t>
            </a:r>
            <a:r>
              <a:rPr lang="en-US" dirty="0" err="1" smtClean="0"/>
              <a:t>Gracey</a:t>
            </a:r>
            <a:endParaRPr lang="en-US" dirty="0"/>
          </a:p>
        </p:txBody>
      </p:sp>
      <p:sp>
        <p:nvSpPr>
          <p:cNvPr id="9" name="TextBox 8"/>
          <p:cNvSpPr txBox="1"/>
          <p:nvPr/>
        </p:nvSpPr>
        <p:spPr>
          <a:xfrm>
            <a:off x="544204" y="5334000"/>
            <a:ext cx="2156360" cy="646331"/>
          </a:xfrm>
          <a:prstGeom prst="rect">
            <a:avLst/>
          </a:prstGeom>
          <a:noFill/>
        </p:spPr>
        <p:txBody>
          <a:bodyPr wrap="none" rtlCol="0">
            <a:spAutoFit/>
          </a:bodyPr>
          <a:lstStyle/>
          <a:p>
            <a:r>
              <a:rPr lang="en-US" dirty="0" smtClean="0"/>
              <a:t>Commander in Chief</a:t>
            </a:r>
          </a:p>
          <a:p>
            <a:pPr algn="ctr"/>
            <a:r>
              <a:rPr lang="en-US" dirty="0" smtClean="0"/>
              <a:t>1947 - 1948</a:t>
            </a:r>
            <a:endParaRPr lang="en-US" dirty="0"/>
          </a:p>
        </p:txBody>
      </p:sp>
      <p:sp>
        <p:nvSpPr>
          <p:cNvPr id="10" name="TextBox 9"/>
          <p:cNvSpPr txBox="1"/>
          <p:nvPr/>
        </p:nvSpPr>
        <p:spPr>
          <a:xfrm>
            <a:off x="228600" y="1551296"/>
            <a:ext cx="2808782" cy="369332"/>
          </a:xfrm>
          <a:prstGeom prst="rect">
            <a:avLst/>
          </a:prstGeom>
          <a:noFill/>
        </p:spPr>
        <p:txBody>
          <a:bodyPr wrap="none" rtlCol="0">
            <a:spAutoFit/>
          </a:bodyPr>
          <a:lstStyle/>
          <a:p>
            <a:r>
              <a:rPr lang="en-US" dirty="0" smtClean="0"/>
              <a:t>General Sir Frank </a:t>
            </a:r>
            <a:r>
              <a:rPr lang="en-US" dirty="0" err="1" smtClean="0"/>
              <a:t>Messervy</a:t>
            </a:r>
            <a:endParaRPr lang="en-US" dirty="0"/>
          </a:p>
        </p:txBody>
      </p:sp>
      <p:sp>
        <p:nvSpPr>
          <p:cNvPr id="11" name="TextBox 10"/>
          <p:cNvSpPr txBox="1"/>
          <p:nvPr/>
        </p:nvSpPr>
        <p:spPr>
          <a:xfrm>
            <a:off x="6112697" y="1551296"/>
            <a:ext cx="2574103" cy="369332"/>
          </a:xfrm>
          <a:prstGeom prst="rect">
            <a:avLst/>
          </a:prstGeom>
          <a:noFill/>
        </p:spPr>
        <p:txBody>
          <a:bodyPr wrap="none" rtlCol="0">
            <a:spAutoFit/>
          </a:bodyPr>
          <a:lstStyle/>
          <a:p>
            <a:r>
              <a:rPr lang="en-US" dirty="0" smtClean="0"/>
              <a:t>Field Marshal </a:t>
            </a:r>
            <a:r>
              <a:rPr lang="en-US" dirty="0" err="1" smtClean="0"/>
              <a:t>Ayub</a:t>
            </a:r>
            <a:r>
              <a:rPr lang="en-US" dirty="0" smtClean="0"/>
              <a:t> Khan</a:t>
            </a:r>
            <a:endParaRPr lang="en-US" dirty="0"/>
          </a:p>
        </p:txBody>
      </p:sp>
      <p:sp>
        <p:nvSpPr>
          <p:cNvPr id="12" name="TextBox 11"/>
          <p:cNvSpPr txBox="1"/>
          <p:nvPr/>
        </p:nvSpPr>
        <p:spPr>
          <a:xfrm>
            <a:off x="6378040" y="5334000"/>
            <a:ext cx="2156360" cy="646331"/>
          </a:xfrm>
          <a:prstGeom prst="rect">
            <a:avLst/>
          </a:prstGeom>
          <a:noFill/>
        </p:spPr>
        <p:txBody>
          <a:bodyPr wrap="none" rtlCol="0">
            <a:spAutoFit/>
          </a:bodyPr>
          <a:lstStyle/>
          <a:p>
            <a:r>
              <a:rPr lang="en-US" dirty="0" smtClean="0"/>
              <a:t>Commander in Chief</a:t>
            </a:r>
          </a:p>
          <a:p>
            <a:pPr algn="ctr"/>
            <a:r>
              <a:rPr lang="en-US" dirty="0" smtClean="0"/>
              <a:t>1951 - 1958</a:t>
            </a:r>
            <a:endParaRPr lang="en-US" dirty="0"/>
          </a:p>
        </p:txBody>
      </p:sp>
      <p:sp>
        <p:nvSpPr>
          <p:cNvPr id="13" name="Slide Number Placeholder 12"/>
          <p:cNvSpPr>
            <a:spLocks noGrp="1"/>
          </p:cNvSpPr>
          <p:nvPr>
            <p:ph type="sldNum" sz="quarter" idx="12"/>
          </p:nvPr>
        </p:nvSpPr>
        <p:spPr/>
        <p:txBody>
          <a:bodyPr>
            <a:normAutofit fontScale="92500" lnSpcReduction="20000"/>
          </a:bodyPr>
          <a:lstStyle/>
          <a:p>
            <a:fld id="{B6F15528-21DE-4FAA-801E-634DDDAF4B2B}" type="slidenum">
              <a:rPr lang="en-US" smtClean="0"/>
              <a:pPr/>
              <a:t>10</a:t>
            </a:fld>
            <a:endParaRPr lang="en-US"/>
          </a:p>
        </p:txBody>
      </p:sp>
    </p:spTree>
    <p:extLst>
      <p:ext uri="{BB962C8B-B14F-4D97-AF65-F5344CB8AC3E}">
        <p14:creationId xmlns:p14="http://schemas.microsoft.com/office/powerpoint/2010/main" val="235440367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Mission Statement</a:t>
            </a:r>
            <a:endParaRPr lang="en-US" b="1" dirty="0"/>
          </a:p>
        </p:txBody>
      </p:sp>
      <p:sp>
        <p:nvSpPr>
          <p:cNvPr id="3" name="Content Placeholder 2"/>
          <p:cNvSpPr>
            <a:spLocks noGrp="1"/>
          </p:cNvSpPr>
          <p:nvPr>
            <p:ph sz="quarter" idx="13"/>
          </p:nvPr>
        </p:nvSpPr>
        <p:spPr/>
        <p:txBody>
          <a:bodyPr/>
          <a:lstStyle/>
          <a:p>
            <a:pPr algn="just"/>
            <a:r>
              <a:rPr lang="en-US" dirty="0"/>
              <a:t>The Armed Forces shall, under the directions of the Federal Government, defend Pakistan against external aggression or threat of war, and, subject to law, act in aid of civil power when called upon to do so</a:t>
            </a:r>
          </a:p>
        </p:txBody>
      </p:sp>
      <p:pic>
        <p:nvPicPr>
          <p:cNvPr id="5122" name="Picture 2" descr="C:\Users\ACER\Desktop\ISSB Candidates\Pakistan-Relief-Map.mediumthumb[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0848" y="3200400"/>
            <a:ext cx="3704643" cy="26670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5123" name="Picture 3" descr="C:\Users\ACER\Desktop\ISSB Candidates\Eng-Corp-nation-building4[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82157" y="3200400"/>
            <a:ext cx="3704643" cy="26670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6" name="Slide Number Placeholder 5"/>
          <p:cNvSpPr>
            <a:spLocks noGrp="1"/>
          </p:cNvSpPr>
          <p:nvPr>
            <p:ph type="sldNum" sz="quarter" idx="12"/>
          </p:nvPr>
        </p:nvSpPr>
        <p:spPr/>
        <p:txBody>
          <a:bodyPr>
            <a:normAutofit fontScale="92500" lnSpcReduction="20000"/>
          </a:bodyPr>
          <a:lstStyle/>
          <a:p>
            <a:fld id="{B6F15528-21DE-4FAA-801E-634DDDAF4B2B}" type="slidenum">
              <a:rPr lang="en-US" smtClean="0"/>
              <a:pPr/>
              <a:t>11</a:t>
            </a:fld>
            <a:endParaRPr lang="en-US"/>
          </a:p>
        </p:txBody>
      </p:sp>
    </p:spTree>
    <p:extLst>
      <p:ext uri="{BB962C8B-B14F-4D97-AF65-F5344CB8AC3E}">
        <p14:creationId xmlns:p14="http://schemas.microsoft.com/office/powerpoint/2010/main" val="258548983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304800" y="1298448"/>
            <a:ext cx="5715000" cy="4873752"/>
          </a:xfrm>
        </p:spPr>
        <p:txBody>
          <a:bodyPr>
            <a:normAutofit/>
          </a:bodyPr>
          <a:lstStyle/>
          <a:p>
            <a:pPr algn="just">
              <a:lnSpc>
                <a:spcPct val="150000"/>
              </a:lnSpc>
            </a:pPr>
            <a:r>
              <a:rPr lang="en-US" dirty="0" smtClean="0"/>
              <a:t>Pakistan </a:t>
            </a:r>
            <a:r>
              <a:rPr lang="en-US" dirty="0"/>
              <a:t>received </a:t>
            </a:r>
            <a:r>
              <a:rPr lang="en-US" dirty="0" smtClean="0"/>
              <a:t>6 </a:t>
            </a:r>
            <a:r>
              <a:rPr lang="en-US" dirty="0" err="1" smtClean="0"/>
              <a:t>Armoured</a:t>
            </a:r>
            <a:r>
              <a:rPr lang="en-US" dirty="0" smtClean="0"/>
              <a:t>, 8 Artillery and 8 Infantry Regiments compared </a:t>
            </a:r>
            <a:r>
              <a:rPr lang="en-US" dirty="0"/>
              <a:t>to the 12 </a:t>
            </a:r>
            <a:r>
              <a:rPr lang="en-US" dirty="0" err="1" smtClean="0"/>
              <a:t>Armoured</a:t>
            </a:r>
            <a:r>
              <a:rPr lang="en-US" dirty="0" smtClean="0"/>
              <a:t>, 40 Artillery and 21 Infantry Regiments that </a:t>
            </a:r>
            <a:r>
              <a:rPr lang="en-US" dirty="0"/>
              <a:t>went to </a:t>
            </a:r>
            <a:r>
              <a:rPr lang="en-US" dirty="0" smtClean="0"/>
              <a:t>India</a:t>
            </a:r>
          </a:p>
          <a:p>
            <a:pPr algn="just">
              <a:lnSpc>
                <a:spcPct val="150000"/>
              </a:lnSpc>
            </a:pPr>
            <a:r>
              <a:rPr lang="en-US" dirty="0" smtClean="0"/>
              <a:t>Pak Army fought 3 </a:t>
            </a:r>
            <a:r>
              <a:rPr lang="en-US" dirty="0" err="1" smtClean="0"/>
              <a:t>maj</a:t>
            </a:r>
            <a:r>
              <a:rPr lang="en-US" dirty="0" smtClean="0"/>
              <a:t> wars with India</a:t>
            </a:r>
          </a:p>
          <a:p>
            <a:pPr lvl="1" algn="just">
              <a:lnSpc>
                <a:spcPct val="150000"/>
              </a:lnSpc>
            </a:pPr>
            <a:r>
              <a:rPr lang="en-US" dirty="0" smtClean="0"/>
              <a:t>Kashmir war – 1948</a:t>
            </a:r>
          </a:p>
          <a:p>
            <a:pPr lvl="1" algn="just">
              <a:lnSpc>
                <a:spcPct val="150000"/>
              </a:lnSpc>
            </a:pPr>
            <a:r>
              <a:rPr lang="en-US" dirty="0" smtClean="0"/>
              <a:t>Indo Pak War – 1965</a:t>
            </a:r>
          </a:p>
          <a:p>
            <a:pPr lvl="1" algn="just">
              <a:lnSpc>
                <a:spcPct val="150000"/>
              </a:lnSpc>
            </a:pPr>
            <a:r>
              <a:rPr lang="en-US" dirty="0" smtClean="0"/>
              <a:t>Indo Pak War – 1971</a:t>
            </a:r>
          </a:p>
          <a:p>
            <a:pPr lvl="1" algn="just">
              <a:lnSpc>
                <a:spcPct val="150000"/>
              </a:lnSpc>
            </a:pPr>
            <a:r>
              <a:rPr lang="en-US" dirty="0" err="1" smtClean="0"/>
              <a:t>Kargil</a:t>
            </a:r>
            <a:r>
              <a:rPr lang="en-US" dirty="0" smtClean="0"/>
              <a:t> Conflict</a:t>
            </a:r>
          </a:p>
        </p:txBody>
      </p:sp>
      <p:pic>
        <p:nvPicPr>
          <p:cNvPr id="6146" name="Picture 2" descr="C:\Users\ACER\Desktop\ISSB Candidates\imagesCA4UFHQD.jpg"/>
          <p:cNvPicPr>
            <a:picLocks noChangeAspect="1" noChangeArrowheads="1"/>
          </p:cNvPicPr>
          <p:nvPr/>
        </p:nvPicPr>
        <p:blipFill>
          <a:blip r:embed="rId2">
            <a:extLst>
              <a:ext uri="{28A0092B-C50C-407E-A947-70E740481C1C}">
                <a14:useLocalDpi xmlns:a14="http://schemas.microsoft.com/office/drawing/2010/main" val="0"/>
              </a:ext>
            </a:extLst>
          </a:blip>
          <a:srcRect t="3333" b="3333"/>
          <a:stretch>
            <a:fillRect/>
          </a:stretch>
        </p:blipFill>
        <p:spPr bwMode="auto">
          <a:xfrm>
            <a:off x="6096000" y="1524000"/>
            <a:ext cx="2935111" cy="42672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7" name="Title 3"/>
          <p:cNvSpPr>
            <a:spLocks noGrp="1"/>
          </p:cNvSpPr>
          <p:nvPr>
            <p:ph type="title"/>
          </p:nvPr>
        </p:nvSpPr>
        <p:spPr>
          <a:xfrm>
            <a:off x="276225" y="228600"/>
            <a:ext cx="8591550" cy="1066801"/>
          </a:xfrm>
        </p:spPr>
        <p:txBody>
          <a:bodyPr/>
          <a:lstStyle/>
          <a:p>
            <a:r>
              <a:rPr lang="en-US" b="1" dirty="0" smtClean="0"/>
              <a:t>History of Pakistan Army</a:t>
            </a:r>
            <a:endParaRPr lang="en-US" b="1" dirty="0"/>
          </a:p>
        </p:txBody>
      </p:sp>
      <p:sp>
        <p:nvSpPr>
          <p:cNvPr id="8" name="Slide Number Placeholder 7"/>
          <p:cNvSpPr>
            <a:spLocks noGrp="1"/>
          </p:cNvSpPr>
          <p:nvPr>
            <p:ph type="sldNum" sz="quarter" idx="12"/>
          </p:nvPr>
        </p:nvSpPr>
        <p:spPr/>
        <p:txBody>
          <a:bodyPr>
            <a:normAutofit fontScale="92500" lnSpcReduction="20000"/>
          </a:bodyPr>
          <a:lstStyle/>
          <a:p>
            <a:fld id="{B6F15528-21DE-4FAA-801E-634DDDAF4B2B}" type="slidenum">
              <a:rPr lang="en-US" smtClean="0"/>
              <a:pPr/>
              <a:t>12</a:t>
            </a:fld>
            <a:endParaRPr lang="en-US"/>
          </a:p>
        </p:txBody>
      </p:sp>
    </p:spTree>
    <p:extLst>
      <p:ext uri="{BB962C8B-B14F-4D97-AF65-F5344CB8AC3E}">
        <p14:creationId xmlns:p14="http://schemas.microsoft.com/office/powerpoint/2010/main" val="155714628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304800" y="1447800"/>
            <a:ext cx="4267200" cy="4937760"/>
          </a:xfrm>
        </p:spPr>
        <p:txBody>
          <a:bodyPr>
            <a:normAutofit/>
          </a:bodyPr>
          <a:lstStyle/>
          <a:p>
            <a:pPr algn="just">
              <a:lnSpc>
                <a:spcPct val="150000"/>
              </a:lnSpc>
            </a:pPr>
            <a:r>
              <a:rPr lang="en-US" dirty="0" smtClean="0"/>
              <a:t>In </a:t>
            </a:r>
            <a:r>
              <a:rPr lang="en-US" dirty="0"/>
              <a:t>the 1980s, </a:t>
            </a:r>
            <a:r>
              <a:rPr lang="en-US" dirty="0" smtClean="0"/>
              <a:t>Pakistan armed </a:t>
            </a:r>
            <a:r>
              <a:rPr lang="en-US" dirty="0"/>
              <a:t>forces </a:t>
            </a:r>
            <a:r>
              <a:rPr lang="en-US" dirty="0" smtClean="0"/>
              <a:t>supported Afghan </a:t>
            </a:r>
            <a:r>
              <a:rPr lang="en-US" dirty="0" err="1" smtClean="0"/>
              <a:t>Mujahiddins</a:t>
            </a:r>
            <a:r>
              <a:rPr lang="en-US" dirty="0" smtClean="0"/>
              <a:t> by providing arms</a:t>
            </a:r>
            <a:r>
              <a:rPr lang="en-US" dirty="0"/>
              <a:t>, ammunition and intelligence </a:t>
            </a:r>
            <a:r>
              <a:rPr lang="en-US" dirty="0" smtClean="0"/>
              <a:t>who were </a:t>
            </a:r>
            <a:r>
              <a:rPr lang="en-US" dirty="0"/>
              <a:t>fighting </a:t>
            </a:r>
            <a:r>
              <a:rPr lang="en-US" dirty="0" smtClean="0"/>
              <a:t>Soviet </a:t>
            </a:r>
            <a:r>
              <a:rPr lang="en-US" dirty="0"/>
              <a:t>invasion of </a:t>
            </a:r>
            <a:r>
              <a:rPr lang="en-US" dirty="0" smtClean="0"/>
              <a:t>Afghanistan</a:t>
            </a:r>
          </a:p>
          <a:p>
            <a:pPr algn="just">
              <a:lnSpc>
                <a:spcPct val="150000"/>
              </a:lnSpc>
            </a:pPr>
            <a:r>
              <a:rPr lang="en-US" dirty="0" smtClean="0"/>
              <a:t>The War resulted in successful withdrawal of Soviet forces from Afghanistan</a:t>
            </a:r>
            <a:endParaRPr lang="en-US" dirty="0"/>
          </a:p>
        </p:txBody>
      </p:sp>
      <p:pic>
        <p:nvPicPr>
          <p:cNvPr id="15362" name="Picture 2" descr="C:\Users\ACER\Desktop\ISSB Candidates\imagesCA4UGD6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3999" y="1371600"/>
            <a:ext cx="3544913" cy="23622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5363" name="Picture 3" descr="C:\Users\ACER\Desktop\ISSB Candidates\SovietInvasion[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10199" y="3886200"/>
            <a:ext cx="3471333" cy="24384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7" name="Title 3"/>
          <p:cNvSpPr>
            <a:spLocks noGrp="1"/>
          </p:cNvSpPr>
          <p:nvPr>
            <p:ph type="title"/>
          </p:nvPr>
        </p:nvSpPr>
        <p:spPr>
          <a:xfrm>
            <a:off x="276225" y="228600"/>
            <a:ext cx="8591550" cy="1066801"/>
          </a:xfrm>
        </p:spPr>
        <p:txBody>
          <a:bodyPr/>
          <a:lstStyle/>
          <a:p>
            <a:r>
              <a:rPr lang="en-US" b="1" dirty="0" smtClean="0"/>
              <a:t>History of Pakistan Army</a:t>
            </a:r>
            <a:endParaRPr lang="en-US" b="1" dirty="0"/>
          </a:p>
        </p:txBody>
      </p:sp>
      <p:sp>
        <p:nvSpPr>
          <p:cNvPr id="8" name="Slide Number Placeholder 7"/>
          <p:cNvSpPr>
            <a:spLocks noGrp="1"/>
          </p:cNvSpPr>
          <p:nvPr>
            <p:ph type="sldNum" sz="quarter" idx="12"/>
          </p:nvPr>
        </p:nvSpPr>
        <p:spPr/>
        <p:txBody>
          <a:bodyPr>
            <a:normAutofit fontScale="92500" lnSpcReduction="20000"/>
          </a:bodyPr>
          <a:lstStyle/>
          <a:p>
            <a:fld id="{B6F15528-21DE-4FAA-801E-634DDDAF4B2B}" type="slidenum">
              <a:rPr lang="en-US" smtClean="0"/>
              <a:pPr/>
              <a:t>13</a:t>
            </a:fld>
            <a:endParaRPr lang="en-US"/>
          </a:p>
        </p:txBody>
      </p:sp>
    </p:spTree>
    <p:extLst>
      <p:ext uri="{BB962C8B-B14F-4D97-AF65-F5344CB8AC3E}">
        <p14:creationId xmlns:p14="http://schemas.microsoft.com/office/powerpoint/2010/main" val="206622933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304800" y="1463040"/>
            <a:ext cx="4754880" cy="4937760"/>
          </a:xfrm>
        </p:spPr>
        <p:txBody>
          <a:bodyPr>
            <a:normAutofit/>
          </a:bodyPr>
          <a:lstStyle/>
          <a:p>
            <a:pPr algn="just">
              <a:lnSpc>
                <a:spcPct val="150000"/>
              </a:lnSpc>
            </a:pPr>
            <a:r>
              <a:rPr lang="en-US" dirty="0" smtClean="0"/>
              <a:t>After 9/11, </a:t>
            </a:r>
            <a:r>
              <a:rPr lang="en-US" dirty="0"/>
              <a:t>Pakistan joined </a:t>
            </a:r>
            <a:r>
              <a:rPr lang="en-US" dirty="0" smtClean="0"/>
              <a:t>War on Terror and successfully flushed the terrorists from Swat and South </a:t>
            </a:r>
            <a:r>
              <a:rPr lang="en-US" dirty="0" err="1" smtClean="0"/>
              <a:t>Wazirstan</a:t>
            </a:r>
            <a:endParaRPr lang="en-US" dirty="0" smtClean="0"/>
          </a:p>
          <a:p>
            <a:pPr algn="just">
              <a:lnSpc>
                <a:spcPct val="150000"/>
              </a:lnSpc>
            </a:pPr>
            <a:r>
              <a:rPr lang="en-US" dirty="0" smtClean="0"/>
              <a:t>Till </a:t>
            </a:r>
            <a:r>
              <a:rPr lang="en-US" dirty="0" err="1" smtClean="0"/>
              <a:t>todate</a:t>
            </a:r>
            <a:r>
              <a:rPr lang="en-US" dirty="0" smtClean="0"/>
              <a:t>, Pak Army continues to fight the war in overcoming remnants of terrorists in FATA</a:t>
            </a:r>
          </a:p>
        </p:txBody>
      </p:sp>
      <p:pic>
        <p:nvPicPr>
          <p:cNvPr id="18434" name="Picture 2" descr="C:\Users\ACER\Desktop\ISSB Candidates\9-11-before-collapse[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1371600"/>
            <a:ext cx="3586853" cy="49530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7" name="Title 3"/>
          <p:cNvSpPr>
            <a:spLocks noGrp="1"/>
          </p:cNvSpPr>
          <p:nvPr>
            <p:ph type="title"/>
          </p:nvPr>
        </p:nvSpPr>
        <p:spPr>
          <a:xfrm>
            <a:off x="276225" y="228600"/>
            <a:ext cx="8591550" cy="1066801"/>
          </a:xfrm>
        </p:spPr>
        <p:txBody>
          <a:bodyPr/>
          <a:lstStyle/>
          <a:p>
            <a:r>
              <a:rPr lang="en-US" b="1" dirty="0" smtClean="0"/>
              <a:t>History of Pakistan Army</a:t>
            </a:r>
            <a:endParaRPr lang="en-US" b="1" dirty="0"/>
          </a:p>
        </p:txBody>
      </p:sp>
      <p:sp>
        <p:nvSpPr>
          <p:cNvPr id="8" name="Slide Number Placeholder 7"/>
          <p:cNvSpPr>
            <a:spLocks noGrp="1"/>
          </p:cNvSpPr>
          <p:nvPr>
            <p:ph type="sldNum" sz="quarter" idx="12"/>
          </p:nvPr>
        </p:nvSpPr>
        <p:spPr/>
        <p:txBody>
          <a:bodyPr>
            <a:normAutofit fontScale="92500" lnSpcReduction="20000"/>
          </a:bodyPr>
          <a:lstStyle/>
          <a:p>
            <a:fld id="{B6F15528-21DE-4FAA-801E-634DDDAF4B2B}" type="slidenum">
              <a:rPr lang="en-US" smtClean="0"/>
              <a:pPr/>
              <a:t>14</a:t>
            </a:fld>
            <a:endParaRPr lang="en-US"/>
          </a:p>
        </p:txBody>
      </p:sp>
    </p:spTree>
    <p:extLst>
      <p:ext uri="{BB962C8B-B14F-4D97-AF65-F5344CB8AC3E}">
        <p14:creationId xmlns:p14="http://schemas.microsoft.com/office/powerpoint/2010/main" val="124389788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304800" y="1463040"/>
            <a:ext cx="4754880" cy="4937760"/>
          </a:xfrm>
        </p:spPr>
        <p:txBody>
          <a:bodyPr>
            <a:normAutofit/>
          </a:bodyPr>
          <a:lstStyle/>
          <a:p>
            <a:pPr algn="just">
              <a:lnSpc>
                <a:spcPct val="150000"/>
              </a:lnSpc>
            </a:pPr>
            <a:r>
              <a:rPr lang="en-US" b="1" u="sng" dirty="0" smtClean="0"/>
              <a:t>Natural Calamities</a:t>
            </a:r>
          </a:p>
          <a:p>
            <a:pPr lvl="1" algn="just">
              <a:lnSpc>
                <a:spcPct val="150000"/>
              </a:lnSpc>
              <a:buFont typeface="Wingdings" pitchFamily="2" charset="2"/>
              <a:buChar char="§"/>
            </a:pPr>
            <a:r>
              <a:rPr lang="en-US" sz="2200" dirty="0" smtClean="0"/>
              <a:t>Floods</a:t>
            </a:r>
          </a:p>
          <a:p>
            <a:pPr lvl="1" algn="just">
              <a:lnSpc>
                <a:spcPct val="150000"/>
              </a:lnSpc>
              <a:buFont typeface="Wingdings" pitchFamily="2" charset="2"/>
              <a:buChar char="§"/>
            </a:pPr>
            <a:r>
              <a:rPr lang="en-US" sz="2200" dirty="0" smtClean="0"/>
              <a:t>Earthquake</a:t>
            </a:r>
          </a:p>
          <a:p>
            <a:pPr lvl="1" algn="just">
              <a:lnSpc>
                <a:spcPct val="150000"/>
              </a:lnSpc>
              <a:buFont typeface="Wingdings" pitchFamily="2" charset="2"/>
              <a:buChar char="§"/>
            </a:pPr>
            <a:r>
              <a:rPr lang="en-US" sz="2200" dirty="0" smtClean="0"/>
              <a:t>Major accidents</a:t>
            </a:r>
          </a:p>
          <a:p>
            <a:pPr lvl="1" algn="just">
              <a:lnSpc>
                <a:spcPct val="150000"/>
              </a:lnSpc>
              <a:buFont typeface="Wingdings" pitchFamily="2" charset="2"/>
              <a:buChar char="§"/>
            </a:pPr>
            <a:r>
              <a:rPr lang="en-US" sz="2200" dirty="0" smtClean="0"/>
              <a:t>Rescue Operations</a:t>
            </a:r>
          </a:p>
          <a:p>
            <a:pPr algn="just">
              <a:lnSpc>
                <a:spcPct val="150000"/>
              </a:lnSpc>
            </a:pPr>
            <a:r>
              <a:rPr lang="en-US" dirty="0" err="1" smtClean="0"/>
              <a:t>Wapda</a:t>
            </a:r>
            <a:r>
              <a:rPr lang="en-US" dirty="0" smtClean="0"/>
              <a:t> Duties</a:t>
            </a:r>
          </a:p>
          <a:p>
            <a:pPr algn="just">
              <a:lnSpc>
                <a:spcPct val="150000"/>
              </a:lnSpc>
            </a:pPr>
            <a:r>
              <a:rPr lang="en-US" dirty="0" smtClean="0"/>
              <a:t>Survey of Schools</a:t>
            </a:r>
          </a:p>
          <a:p>
            <a:pPr algn="just">
              <a:lnSpc>
                <a:spcPct val="150000"/>
              </a:lnSpc>
            </a:pPr>
            <a:r>
              <a:rPr lang="en-US" dirty="0" smtClean="0"/>
              <a:t>Major Construction Work</a:t>
            </a:r>
          </a:p>
        </p:txBody>
      </p:sp>
      <p:sp>
        <p:nvSpPr>
          <p:cNvPr id="7" name="Title 3"/>
          <p:cNvSpPr>
            <a:spLocks noGrp="1"/>
          </p:cNvSpPr>
          <p:nvPr>
            <p:ph type="title"/>
          </p:nvPr>
        </p:nvSpPr>
        <p:spPr>
          <a:xfrm>
            <a:off x="276225" y="228600"/>
            <a:ext cx="8591550" cy="1066801"/>
          </a:xfrm>
        </p:spPr>
        <p:txBody>
          <a:bodyPr/>
          <a:lstStyle/>
          <a:p>
            <a:r>
              <a:rPr lang="en-US" b="1" dirty="0" smtClean="0"/>
              <a:t>Role of Armed Forces in Nation Building</a:t>
            </a:r>
            <a:endParaRPr lang="en-US" b="1" dirty="0"/>
          </a:p>
        </p:txBody>
      </p:sp>
      <p:sp>
        <p:nvSpPr>
          <p:cNvPr id="8" name="Slide Number Placeholder 7"/>
          <p:cNvSpPr>
            <a:spLocks noGrp="1"/>
          </p:cNvSpPr>
          <p:nvPr>
            <p:ph type="sldNum" sz="quarter" idx="12"/>
          </p:nvPr>
        </p:nvSpPr>
        <p:spPr/>
        <p:txBody>
          <a:bodyPr>
            <a:normAutofit fontScale="92500" lnSpcReduction="20000"/>
          </a:bodyPr>
          <a:lstStyle/>
          <a:p>
            <a:fld id="{B6F15528-21DE-4FAA-801E-634DDDAF4B2B}" type="slidenum">
              <a:rPr lang="en-US" smtClean="0"/>
              <a:pPr/>
              <a:t>15</a:t>
            </a:fld>
            <a:endParaRPr lang="en-US"/>
          </a:p>
        </p:txBody>
      </p:sp>
      <p:pic>
        <p:nvPicPr>
          <p:cNvPr id="6" name="Picture 3" descr="C:\Users\ACER\Desktop\ISSB Candidates\imagesCAEEO72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5402" y="2286004"/>
            <a:ext cx="3124198" cy="3124196"/>
          </a:xfrm>
          <a:prstGeom prst="ellipse">
            <a:avLst/>
          </a:prstGeom>
          <a:ln w="63500" cap="rnd">
            <a:solidFill>
              <a:schemeClr val="bg1">
                <a:lumMod val="50000"/>
              </a:schemeClr>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389788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smtClean="0"/>
              <a:t>RANK STRUCTURE</a:t>
            </a:r>
            <a:endParaRPr lang="en-US" b="1" dirty="0"/>
          </a:p>
        </p:txBody>
      </p:sp>
      <p:sp>
        <p:nvSpPr>
          <p:cNvPr id="3" name="Slide Number Placeholder 2"/>
          <p:cNvSpPr>
            <a:spLocks noGrp="1"/>
          </p:cNvSpPr>
          <p:nvPr>
            <p:ph type="sldNum" sz="quarter" idx="12"/>
          </p:nvPr>
        </p:nvSpPr>
        <p:spPr/>
        <p:txBody>
          <a:bodyPr>
            <a:normAutofit fontScale="92500" lnSpcReduction="20000"/>
          </a:bodyPr>
          <a:lstStyle/>
          <a:p>
            <a:fld id="{B6F15528-21DE-4FAA-801E-634DDDAF4B2B}" type="slidenum">
              <a:rPr lang="en-US" smtClean="0"/>
              <a:pPr/>
              <a:t>16</a:t>
            </a:fld>
            <a:endParaRPr lang="en-US"/>
          </a:p>
        </p:txBody>
      </p:sp>
    </p:spTree>
    <p:extLst>
      <p:ext uri="{BB962C8B-B14F-4D97-AF65-F5344CB8AC3E}">
        <p14:creationId xmlns:p14="http://schemas.microsoft.com/office/powerpoint/2010/main" val="42176236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Rank Structure</a:t>
            </a:r>
            <a:endParaRPr lang="en-US" b="1" dirty="0"/>
          </a:p>
        </p:txBody>
      </p:sp>
      <p:sp>
        <p:nvSpPr>
          <p:cNvPr id="3" name="Content Placeholder 2"/>
          <p:cNvSpPr>
            <a:spLocks noGrp="1"/>
          </p:cNvSpPr>
          <p:nvPr>
            <p:ph sz="quarter" idx="13"/>
          </p:nvPr>
        </p:nvSpPr>
        <p:spPr/>
        <p:txBody>
          <a:bodyPr/>
          <a:lstStyle/>
          <a:p>
            <a:r>
              <a:rPr lang="en-US" b="1" u="sng" dirty="0" smtClean="0"/>
              <a:t>Ranks and Files</a:t>
            </a:r>
          </a:p>
          <a:p>
            <a:endParaRPr lang="en-US" b="1" u="sng" dirty="0" smtClean="0"/>
          </a:p>
          <a:p>
            <a:endParaRPr lang="en-US" b="1" u="sng" dirty="0" smtClean="0"/>
          </a:p>
          <a:p>
            <a:endParaRPr lang="en-US" b="1" u="sng" dirty="0" smtClean="0"/>
          </a:p>
          <a:p>
            <a:endParaRPr lang="en-US" b="1" u="sng" dirty="0" smtClean="0"/>
          </a:p>
          <a:p>
            <a:endParaRPr lang="en-US" b="1" u="sng" dirty="0" smtClean="0"/>
          </a:p>
          <a:p>
            <a:r>
              <a:rPr lang="en-US" b="1" u="sng" dirty="0" smtClean="0"/>
              <a:t>Junior Commissioned Officers</a:t>
            </a:r>
          </a:p>
          <a:p>
            <a:endParaRPr lang="en-US" dirty="0"/>
          </a:p>
        </p:txBody>
      </p:sp>
      <p:pic>
        <p:nvPicPr>
          <p:cNvPr id="3074" name="Picture 2" descr="C:\Users\ACER\Desktop\ref\50px-Lance_Naik.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837266"/>
            <a:ext cx="1219200" cy="1439334"/>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ACER\Desktop\ref\50px-Naik.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1837267"/>
            <a:ext cx="1219200" cy="1439333"/>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C:\Users\ACER\Desktop\ref\50px-Havildar.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33800" y="1843617"/>
            <a:ext cx="1219200" cy="143933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33400" y="3429000"/>
            <a:ext cx="1241045" cy="369332"/>
          </a:xfrm>
          <a:prstGeom prst="rect">
            <a:avLst/>
          </a:prstGeom>
          <a:noFill/>
        </p:spPr>
        <p:txBody>
          <a:bodyPr wrap="none" rtlCol="0">
            <a:spAutoFit/>
          </a:bodyPr>
          <a:lstStyle/>
          <a:p>
            <a:r>
              <a:rPr lang="en-US" dirty="0" smtClean="0"/>
              <a:t>Lance </a:t>
            </a:r>
            <a:r>
              <a:rPr lang="en-US" dirty="0" err="1" smtClean="0"/>
              <a:t>Naik</a:t>
            </a:r>
            <a:endParaRPr lang="en-US" dirty="0"/>
          </a:p>
        </p:txBody>
      </p:sp>
      <p:sp>
        <p:nvSpPr>
          <p:cNvPr id="12" name="TextBox 11"/>
          <p:cNvSpPr txBox="1"/>
          <p:nvPr/>
        </p:nvSpPr>
        <p:spPr>
          <a:xfrm>
            <a:off x="2432126" y="3429000"/>
            <a:ext cx="615874" cy="369332"/>
          </a:xfrm>
          <a:prstGeom prst="rect">
            <a:avLst/>
          </a:prstGeom>
          <a:noFill/>
        </p:spPr>
        <p:txBody>
          <a:bodyPr wrap="none" rtlCol="0">
            <a:spAutoFit/>
          </a:bodyPr>
          <a:lstStyle/>
          <a:p>
            <a:r>
              <a:rPr lang="en-US" dirty="0" err="1" smtClean="0"/>
              <a:t>Naik</a:t>
            </a:r>
            <a:endParaRPr lang="en-US" dirty="0"/>
          </a:p>
        </p:txBody>
      </p:sp>
      <p:sp>
        <p:nvSpPr>
          <p:cNvPr id="13" name="TextBox 12"/>
          <p:cNvSpPr txBox="1"/>
          <p:nvPr/>
        </p:nvSpPr>
        <p:spPr>
          <a:xfrm>
            <a:off x="3832373" y="3440668"/>
            <a:ext cx="994411" cy="369332"/>
          </a:xfrm>
          <a:prstGeom prst="rect">
            <a:avLst/>
          </a:prstGeom>
          <a:noFill/>
        </p:spPr>
        <p:txBody>
          <a:bodyPr wrap="none" rtlCol="0">
            <a:spAutoFit/>
          </a:bodyPr>
          <a:lstStyle/>
          <a:p>
            <a:r>
              <a:rPr lang="en-US" dirty="0" err="1"/>
              <a:t>H</a:t>
            </a:r>
            <a:r>
              <a:rPr lang="en-US" dirty="0" err="1" smtClean="0"/>
              <a:t>avildar</a:t>
            </a:r>
            <a:endParaRPr lang="en-US" dirty="0"/>
          </a:p>
        </p:txBody>
      </p:sp>
      <p:sp>
        <p:nvSpPr>
          <p:cNvPr id="18" name="Slide Number Placeholder 17"/>
          <p:cNvSpPr>
            <a:spLocks noGrp="1"/>
          </p:cNvSpPr>
          <p:nvPr>
            <p:ph type="sldNum" sz="quarter" idx="12"/>
          </p:nvPr>
        </p:nvSpPr>
        <p:spPr/>
        <p:txBody>
          <a:bodyPr>
            <a:normAutofit fontScale="92500" lnSpcReduction="20000"/>
          </a:bodyPr>
          <a:lstStyle/>
          <a:p>
            <a:fld id="{B6F15528-21DE-4FAA-801E-634DDDAF4B2B}" type="slidenum">
              <a:rPr lang="en-US" smtClean="0"/>
              <a:pPr/>
              <a:t>17</a:t>
            </a:fld>
            <a:endParaRPr lang="en-US"/>
          </a:p>
        </p:txBody>
      </p:sp>
      <p:pic>
        <p:nvPicPr>
          <p:cNvPr id="19" name="Picture 2" descr="C:\Users\ACER\Desktop\ref\80px-Naib_Subedar.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5076" y="4261512"/>
            <a:ext cx="1423358" cy="188595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3" descr="C:\Users\ACER\Desktop\ref\80px-Subedar.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96759" y="4325582"/>
            <a:ext cx="1415517" cy="1875560"/>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4" descr="C:\Users\ACER\Desktop\ref\80px-Subedar_Major.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37171" y="4323852"/>
            <a:ext cx="1413165" cy="1872444"/>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p:cNvSpPr txBox="1"/>
          <p:nvPr/>
        </p:nvSpPr>
        <p:spPr>
          <a:xfrm>
            <a:off x="506675" y="6145727"/>
            <a:ext cx="1492717" cy="369332"/>
          </a:xfrm>
          <a:prstGeom prst="rect">
            <a:avLst/>
          </a:prstGeom>
          <a:noFill/>
        </p:spPr>
        <p:txBody>
          <a:bodyPr wrap="none" rtlCol="0">
            <a:spAutoFit/>
          </a:bodyPr>
          <a:lstStyle/>
          <a:p>
            <a:pPr algn="ctr"/>
            <a:r>
              <a:rPr lang="en-US" dirty="0" err="1" smtClean="0"/>
              <a:t>Naib</a:t>
            </a:r>
            <a:r>
              <a:rPr lang="en-US" dirty="0" smtClean="0"/>
              <a:t> </a:t>
            </a:r>
            <a:r>
              <a:rPr lang="en-US" dirty="0" err="1" smtClean="0"/>
              <a:t>Subedar</a:t>
            </a:r>
            <a:endParaRPr lang="en-US" dirty="0"/>
          </a:p>
        </p:txBody>
      </p:sp>
      <p:sp>
        <p:nvSpPr>
          <p:cNvPr id="23" name="TextBox 22"/>
          <p:cNvSpPr txBox="1"/>
          <p:nvPr/>
        </p:nvSpPr>
        <p:spPr>
          <a:xfrm>
            <a:off x="3623445" y="6145727"/>
            <a:ext cx="995785" cy="369332"/>
          </a:xfrm>
          <a:prstGeom prst="rect">
            <a:avLst/>
          </a:prstGeom>
          <a:noFill/>
        </p:spPr>
        <p:txBody>
          <a:bodyPr wrap="none" rtlCol="0">
            <a:spAutoFit/>
          </a:bodyPr>
          <a:lstStyle/>
          <a:p>
            <a:pPr algn="ctr"/>
            <a:r>
              <a:rPr lang="en-US" dirty="0" err="1" smtClean="0"/>
              <a:t>Subedar</a:t>
            </a:r>
            <a:endParaRPr lang="en-US" dirty="0"/>
          </a:p>
        </p:txBody>
      </p:sp>
      <p:sp>
        <p:nvSpPr>
          <p:cNvPr id="24" name="TextBox 23"/>
          <p:cNvSpPr txBox="1"/>
          <p:nvPr/>
        </p:nvSpPr>
        <p:spPr>
          <a:xfrm>
            <a:off x="6406182" y="6145727"/>
            <a:ext cx="1616148" cy="369332"/>
          </a:xfrm>
          <a:prstGeom prst="rect">
            <a:avLst/>
          </a:prstGeom>
          <a:noFill/>
        </p:spPr>
        <p:txBody>
          <a:bodyPr wrap="none" rtlCol="0">
            <a:spAutoFit/>
          </a:bodyPr>
          <a:lstStyle/>
          <a:p>
            <a:pPr algn="ctr"/>
            <a:r>
              <a:rPr lang="en-US" dirty="0" err="1" smtClean="0"/>
              <a:t>Subedar</a:t>
            </a:r>
            <a:r>
              <a:rPr lang="en-US" dirty="0" smtClean="0"/>
              <a:t> Major</a:t>
            </a:r>
            <a:endParaRPr lang="en-US" dirty="0"/>
          </a:p>
        </p:txBody>
      </p:sp>
    </p:spTree>
    <p:extLst>
      <p:ext uri="{BB962C8B-B14F-4D97-AF65-F5344CB8AC3E}">
        <p14:creationId xmlns:p14="http://schemas.microsoft.com/office/powerpoint/2010/main" val="380814301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Rank Structure</a:t>
            </a:r>
            <a:endParaRPr lang="en-US" b="1" dirty="0"/>
          </a:p>
        </p:txBody>
      </p:sp>
      <p:sp>
        <p:nvSpPr>
          <p:cNvPr id="4" name="Content Placeholder 3"/>
          <p:cNvSpPr>
            <a:spLocks noGrp="1"/>
          </p:cNvSpPr>
          <p:nvPr>
            <p:ph sz="quarter" idx="13"/>
          </p:nvPr>
        </p:nvSpPr>
        <p:spPr/>
        <p:txBody>
          <a:bodyPr/>
          <a:lstStyle/>
          <a:p>
            <a:r>
              <a:rPr lang="en-US" b="1" u="sng" dirty="0" smtClean="0"/>
              <a:t>Officers</a:t>
            </a:r>
            <a:endParaRPr lang="en-US" b="1" u="sng" dirty="0"/>
          </a:p>
        </p:txBody>
      </p:sp>
      <p:pic>
        <p:nvPicPr>
          <p:cNvPr id="6" name="Picture 2" descr="C:\Users\ACER\Desktop\ref\50px-2_lieutenan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814945"/>
            <a:ext cx="1032165" cy="1892880"/>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C:\Users\ACER\Desktop\ref\50px-Captain_pak_arm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47569" y="1828800"/>
            <a:ext cx="1032165" cy="1879025"/>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C:\Users\ACER\Desktop\ref\50px-Major_pak_army.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92349" y="1828799"/>
            <a:ext cx="1032165" cy="1879025"/>
          </a:xfrm>
          <a:prstGeom prst="rect">
            <a:avLst/>
          </a:prstGeom>
          <a:noFill/>
          <a:extLst>
            <a:ext uri="{909E8E84-426E-40DD-AFC4-6F175D3DCCD1}">
              <a14:hiddenFill xmlns:a14="http://schemas.microsoft.com/office/drawing/2010/main">
                <a:solidFill>
                  <a:srgbClr val="FFFFFF"/>
                </a:solidFill>
              </a14:hiddenFill>
            </a:ext>
          </a:extLst>
        </p:spPr>
      </p:pic>
      <p:pic>
        <p:nvPicPr>
          <p:cNvPr id="5125" name="Picture 5" descr="C:\Users\ACER\Desktop\ref\50px-Lt_Col.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61824" y="1828800"/>
            <a:ext cx="1052945" cy="1879024"/>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C:\Users\ACER\Desktop\ref\50px-Colonel_pak_army.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1440" y="4343400"/>
            <a:ext cx="103736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5127" name="Picture 7" descr="C:\Users\ACER\Desktop\ref\50px-Brigadier_pak_army.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62200" y="4343400"/>
            <a:ext cx="1052945" cy="1857374"/>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C:\Users\ACER\Desktop\ref\50px-Maj_Gen.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927765" y="4343400"/>
            <a:ext cx="1025235" cy="1877289"/>
          </a:xfrm>
          <a:prstGeom prst="rect">
            <a:avLst/>
          </a:prstGeom>
          <a:noFill/>
          <a:extLst>
            <a:ext uri="{909E8E84-426E-40DD-AFC4-6F175D3DCCD1}">
              <a14:hiddenFill xmlns:a14="http://schemas.microsoft.com/office/drawing/2010/main">
                <a:solidFill>
                  <a:srgbClr val="FFFFFF"/>
                </a:solidFill>
              </a14:hiddenFill>
            </a:ext>
          </a:extLst>
        </p:spPr>
      </p:pic>
      <p:pic>
        <p:nvPicPr>
          <p:cNvPr id="5129" name="Picture 9" descr="C:\Users\ACER\Desktop\ref\50px-Lt_Gen.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486400" y="4343400"/>
            <a:ext cx="1052945" cy="1876424"/>
          </a:xfrm>
          <a:prstGeom prst="rect">
            <a:avLst/>
          </a:prstGeom>
          <a:noFill/>
          <a:extLst>
            <a:ext uri="{909E8E84-426E-40DD-AFC4-6F175D3DCCD1}">
              <a14:hiddenFill xmlns:a14="http://schemas.microsoft.com/office/drawing/2010/main">
                <a:solidFill>
                  <a:srgbClr val="FFFFFF"/>
                </a:solidFill>
              </a14:hiddenFill>
            </a:ext>
          </a:extLst>
        </p:spPr>
      </p:pic>
      <p:pic>
        <p:nvPicPr>
          <p:cNvPr id="5130" name="Picture 10" descr="C:\Users\ACER\Desktop\ref\50px-General_pak_army.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239000" y="4343400"/>
            <a:ext cx="1052945" cy="1828800"/>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649735" y="3733800"/>
            <a:ext cx="1564852" cy="369332"/>
          </a:xfrm>
          <a:prstGeom prst="rect">
            <a:avLst/>
          </a:prstGeom>
          <a:noFill/>
        </p:spPr>
        <p:txBody>
          <a:bodyPr wrap="none" rtlCol="0">
            <a:spAutoFit/>
          </a:bodyPr>
          <a:lstStyle/>
          <a:p>
            <a:pPr algn="ctr"/>
            <a:r>
              <a:rPr lang="en-US" dirty="0" smtClean="0"/>
              <a:t>2</a:t>
            </a:r>
            <a:r>
              <a:rPr lang="en-US" baseline="30000" dirty="0" smtClean="0"/>
              <a:t>nd</a:t>
            </a:r>
            <a:r>
              <a:rPr lang="en-US" dirty="0" smtClean="0"/>
              <a:t> Lieutenant</a:t>
            </a:r>
            <a:endParaRPr lang="en-US" dirty="0"/>
          </a:p>
        </p:txBody>
      </p:sp>
      <p:sp>
        <p:nvSpPr>
          <p:cNvPr id="14" name="TextBox 13"/>
          <p:cNvSpPr txBox="1"/>
          <p:nvPr/>
        </p:nvSpPr>
        <p:spPr>
          <a:xfrm>
            <a:off x="4011565" y="3733800"/>
            <a:ext cx="925254" cy="369332"/>
          </a:xfrm>
          <a:prstGeom prst="rect">
            <a:avLst/>
          </a:prstGeom>
          <a:noFill/>
        </p:spPr>
        <p:txBody>
          <a:bodyPr wrap="none" rtlCol="0">
            <a:spAutoFit/>
          </a:bodyPr>
          <a:lstStyle/>
          <a:p>
            <a:pPr algn="ctr"/>
            <a:r>
              <a:rPr lang="en-US" dirty="0" smtClean="0"/>
              <a:t>Captain</a:t>
            </a:r>
            <a:endParaRPr lang="en-US" dirty="0"/>
          </a:p>
        </p:txBody>
      </p:sp>
      <p:sp>
        <p:nvSpPr>
          <p:cNvPr id="15" name="TextBox 14"/>
          <p:cNvSpPr txBox="1"/>
          <p:nvPr/>
        </p:nvSpPr>
        <p:spPr>
          <a:xfrm>
            <a:off x="5621875" y="3733800"/>
            <a:ext cx="755336" cy="369332"/>
          </a:xfrm>
          <a:prstGeom prst="rect">
            <a:avLst/>
          </a:prstGeom>
          <a:noFill/>
        </p:spPr>
        <p:txBody>
          <a:bodyPr wrap="none" rtlCol="0">
            <a:spAutoFit/>
          </a:bodyPr>
          <a:lstStyle/>
          <a:p>
            <a:pPr algn="ctr"/>
            <a:r>
              <a:rPr lang="en-US" dirty="0" smtClean="0"/>
              <a:t>Major</a:t>
            </a:r>
            <a:endParaRPr lang="en-US" dirty="0"/>
          </a:p>
        </p:txBody>
      </p:sp>
      <p:sp>
        <p:nvSpPr>
          <p:cNvPr id="16" name="TextBox 15"/>
          <p:cNvSpPr txBox="1"/>
          <p:nvPr/>
        </p:nvSpPr>
        <p:spPr>
          <a:xfrm>
            <a:off x="6665092" y="3733800"/>
            <a:ext cx="2021708" cy="369332"/>
          </a:xfrm>
          <a:prstGeom prst="rect">
            <a:avLst/>
          </a:prstGeom>
          <a:noFill/>
        </p:spPr>
        <p:txBody>
          <a:bodyPr wrap="none" rtlCol="0">
            <a:spAutoFit/>
          </a:bodyPr>
          <a:lstStyle/>
          <a:p>
            <a:pPr algn="ctr"/>
            <a:r>
              <a:rPr lang="en-US" dirty="0" smtClean="0"/>
              <a:t>Lieutenant Colonel</a:t>
            </a:r>
            <a:endParaRPr lang="en-US" dirty="0"/>
          </a:p>
        </p:txBody>
      </p:sp>
      <p:sp>
        <p:nvSpPr>
          <p:cNvPr id="17" name="TextBox 16"/>
          <p:cNvSpPr txBox="1"/>
          <p:nvPr/>
        </p:nvSpPr>
        <p:spPr>
          <a:xfrm>
            <a:off x="911561" y="6260068"/>
            <a:ext cx="917239" cy="369332"/>
          </a:xfrm>
          <a:prstGeom prst="rect">
            <a:avLst/>
          </a:prstGeom>
          <a:noFill/>
        </p:spPr>
        <p:txBody>
          <a:bodyPr wrap="none" rtlCol="0">
            <a:spAutoFit/>
          </a:bodyPr>
          <a:lstStyle/>
          <a:p>
            <a:pPr algn="ctr"/>
            <a:r>
              <a:rPr lang="en-US" dirty="0" smtClean="0"/>
              <a:t>Colonel</a:t>
            </a:r>
            <a:endParaRPr lang="en-US" dirty="0"/>
          </a:p>
        </p:txBody>
      </p:sp>
      <p:sp>
        <p:nvSpPr>
          <p:cNvPr id="18" name="TextBox 17"/>
          <p:cNvSpPr txBox="1"/>
          <p:nvPr/>
        </p:nvSpPr>
        <p:spPr>
          <a:xfrm>
            <a:off x="7277875" y="6246420"/>
            <a:ext cx="938077" cy="369332"/>
          </a:xfrm>
          <a:prstGeom prst="rect">
            <a:avLst/>
          </a:prstGeom>
          <a:noFill/>
        </p:spPr>
        <p:txBody>
          <a:bodyPr wrap="none" rtlCol="0">
            <a:spAutoFit/>
          </a:bodyPr>
          <a:lstStyle/>
          <a:p>
            <a:pPr algn="ctr"/>
            <a:r>
              <a:rPr lang="en-US" dirty="0" smtClean="0"/>
              <a:t>General</a:t>
            </a:r>
            <a:endParaRPr lang="en-US" dirty="0"/>
          </a:p>
        </p:txBody>
      </p:sp>
      <p:sp>
        <p:nvSpPr>
          <p:cNvPr id="19" name="TextBox 18"/>
          <p:cNvSpPr txBox="1"/>
          <p:nvPr/>
        </p:nvSpPr>
        <p:spPr>
          <a:xfrm>
            <a:off x="5231709" y="6248400"/>
            <a:ext cx="2042547" cy="369332"/>
          </a:xfrm>
          <a:prstGeom prst="rect">
            <a:avLst/>
          </a:prstGeom>
          <a:noFill/>
        </p:spPr>
        <p:txBody>
          <a:bodyPr wrap="none" rtlCol="0">
            <a:spAutoFit/>
          </a:bodyPr>
          <a:lstStyle/>
          <a:p>
            <a:pPr algn="ctr"/>
            <a:r>
              <a:rPr lang="en-US" dirty="0" smtClean="0"/>
              <a:t>Lieutenant General</a:t>
            </a:r>
            <a:endParaRPr lang="en-US" dirty="0"/>
          </a:p>
        </p:txBody>
      </p:sp>
      <p:sp>
        <p:nvSpPr>
          <p:cNvPr id="20" name="TextBox 19"/>
          <p:cNvSpPr txBox="1"/>
          <p:nvPr/>
        </p:nvSpPr>
        <p:spPr>
          <a:xfrm>
            <a:off x="3631121" y="6260068"/>
            <a:ext cx="1558439" cy="369332"/>
          </a:xfrm>
          <a:prstGeom prst="rect">
            <a:avLst/>
          </a:prstGeom>
          <a:noFill/>
        </p:spPr>
        <p:txBody>
          <a:bodyPr wrap="none" rtlCol="0">
            <a:spAutoFit/>
          </a:bodyPr>
          <a:lstStyle/>
          <a:p>
            <a:pPr algn="ctr"/>
            <a:r>
              <a:rPr lang="en-US" dirty="0" smtClean="0"/>
              <a:t>Major General</a:t>
            </a:r>
            <a:endParaRPr lang="en-US" dirty="0"/>
          </a:p>
        </p:txBody>
      </p:sp>
      <p:sp>
        <p:nvSpPr>
          <p:cNvPr id="21" name="TextBox 20"/>
          <p:cNvSpPr txBox="1"/>
          <p:nvPr/>
        </p:nvSpPr>
        <p:spPr>
          <a:xfrm>
            <a:off x="2362681" y="6260068"/>
            <a:ext cx="1066319" cy="369332"/>
          </a:xfrm>
          <a:prstGeom prst="rect">
            <a:avLst/>
          </a:prstGeom>
          <a:noFill/>
        </p:spPr>
        <p:txBody>
          <a:bodyPr wrap="none" rtlCol="0">
            <a:spAutoFit/>
          </a:bodyPr>
          <a:lstStyle/>
          <a:p>
            <a:pPr algn="ctr"/>
            <a:r>
              <a:rPr lang="en-US" dirty="0" smtClean="0"/>
              <a:t>Brigadier</a:t>
            </a:r>
            <a:endParaRPr lang="en-US" dirty="0"/>
          </a:p>
        </p:txBody>
      </p:sp>
      <p:sp>
        <p:nvSpPr>
          <p:cNvPr id="22" name="Slide Number Placeholder 21"/>
          <p:cNvSpPr>
            <a:spLocks noGrp="1"/>
          </p:cNvSpPr>
          <p:nvPr>
            <p:ph type="sldNum" sz="quarter" idx="12"/>
          </p:nvPr>
        </p:nvSpPr>
        <p:spPr/>
        <p:txBody>
          <a:bodyPr>
            <a:normAutofit fontScale="92500" lnSpcReduction="20000"/>
          </a:bodyPr>
          <a:lstStyle/>
          <a:p>
            <a:fld id="{B6F15528-21DE-4FAA-801E-634DDDAF4B2B}" type="slidenum">
              <a:rPr lang="en-US" smtClean="0"/>
              <a:pPr/>
              <a:t>18</a:t>
            </a:fld>
            <a:endParaRPr lang="en-US"/>
          </a:p>
        </p:txBody>
      </p:sp>
      <p:pic>
        <p:nvPicPr>
          <p:cNvPr id="23" name="Picture 2" descr="C:\Users\ACER\Desktop\ref\50px-2_lieutenan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0665" y="1828800"/>
            <a:ext cx="1032165" cy="1892880"/>
          </a:xfrm>
          <a:prstGeom prst="rect">
            <a:avLst/>
          </a:prstGeom>
          <a:noFill/>
          <a:extLst>
            <a:ext uri="{909E8E84-426E-40DD-AFC4-6F175D3DCCD1}">
              <a14:hiddenFill xmlns:a14="http://schemas.microsoft.com/office/drawing/2010/main">
                <a:solidFill>
                  <a:srgbClr val="FFFFFF"/>
                </a:solidFill>
              </a14:hiddenFill>
            </a:ext>
          </a:extLst>
        </p:spPr>
      </p:pic>
      <p:sp>
        <p:nvSpPr>
          <p:cNvPr id="24" name="TextBox 23"/>
          <p:cNvSpPr txBox="1"/>
          <p:nvPr/>
        </p:nvSpPr>
        <p:spPr>
          <a:xfrm>
            <a:off x="2423859" y="3747655"/>
            <a:ext cx="1289134" cy="369332"/>
          </a:xfrm>
          <a:prstGeom prst="rect">
            <a:avLst/>
          </a:prstGeom>
          <a:noFill/>
        </p:spPr>
        <p:txBody>
          <a:bodyPr wrap="none" rtlCol="0">
            <a:spAutoFit/>
          </a:bodyPr>
          <a:lstStyle/>
          <a:p>
            <a:pPr algn="ctr"/>
            <a:r>
              <a:rPr lang="en-US" smtClean="0"/>
              <a:t> </a:t>
            </a:r>
            <a:r>
              <a:rPr lang="en-US" dirty="0" smtClean="0"/>
              <a:t>Lieutenant</a:t>
            </a:r>
            <a:endParaRPr lang="en-US" dirty="0"/>
          </a:p>
        </p:txBody>
      </p:sp>
      <p:pic>
        <p:nvPicPr>
          <p:cNvPr id="25" name="Picture 2" descr="C:\Users\ACER\Desktop\ref\50px-2_lieutenant.jpg"/>
          <p:cNvPicPr>
            <a:picLocks noChangeAspect="1" noChangeArrowheads="1"/>
          </p:cNvPicPr>
          <p:nvPr/>
        </p:nvPicPr>
        <p:blipFill>
          <a:blip r:embed="rId2">
            <a:extLst>
              <a:ext uri="{28A0092B-C50C-407E-A947-70E740481C1C}">
                <a14:useLocalDpi xmlns:a14="http://schemas.microsoft.com/office/drawing/2010/main" val="0"/>
              </a:ext>
            </a:extLst>
          </a:blip>
          <a:srcRect l="14765" t="43140" r="18792" b="27539"/>
          <a:stretch>
            <a:fillRect/>
          </a:stretch>
        </p:blipFill>
        <p:spPr bwMode="auto">
          <a:xfrm>
            <a:off x="2707944" y="2133600"/>
            <a:ext cx="685800" cy="5550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275225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6225" y="0"/>
            <a:ext cx="8591550" cy="1066801"/>
          </a:xfrm>
        </p:spPr>
        <p:txBody>
          <a:bodyPr/>
          <a:lstStyle/>
          <a:p>
            <a:r>
              <a:rPr lang="en-US" b="1" dirty="0" smtClean="0"/>
              <a:t>Arms</a:t>
            </a:r>
            <a:endParaRPr lang="en-US" b="1" dirty="0"/>
          </a:p>
        </p:txBody>
      </p:sp>
      <p:pic>
        <p:nvPicPr>
          <p:cNvPr id="23554" name="Picture 2" descr="http://upload.wikimedia.org/wikipedia/commons/thumb/8/82/Alzarrar.jpg/320px-Alzarra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1232848"/>
            <a:ext cx="3048000" cy="202882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3555" name="Picture 3" descr="C:\Users\ACER\Desktop\ISSB Candidates\pb-111216-pakistan2-rs.photoblog900[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0" y="1232848"/>
            <a:ext cx="3048000" cy="202882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3557" name="Picture 5" descr="C:\Users\ACER\Desktop\ISSB Candidates\Artillery_Arty_Gun-[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608" y="1229365"/>
            <a:ext cx="3026392" cy="201866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3558" name="Picture 6" descr="C:\Users\ACER\Desktop\ISSB Candidates\imagesCA8H46JR.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05600" y="4098235"/>
            <a:ext cx="2438400" cy="161676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3559" name="Picture 7" descr="C:\Users\ACER\Desktop\ISSB Candidates\220px-M60A1_Armored_Vehicle_Landing_Bridge[1].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67200" y="4073992"/>
            <a:ext cx="2438400" cy="164100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3560" name="Picture 8" descr="C:\Users\ACER\Desktop\ISSB Candidates\Military_College_of_Signals[1].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608" y="3732327"/>
            <a:ext cx="1807192" cy="274467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3561" name="Picture 9" descr="C:\Users\ACER\Desktop\ISSB Candidates\pakistan army aviation corps ah-1f s cobra gunship attack missiles wot war on terror fata (3)[1].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828800" y="4069370"/>
            <a:ext cx="2438400" cy="164015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1051400" y="3288268"/>
            <a:ext cx="997389" cy="369332"/>
          </a:xfrm>
          <a:prstGeom prst="rect">
            <a:avLst/>
          </a:prstGeom>
          <a:noFill/>
        </p:spPr>
        <p:txBody>
          <a:bodyPr wrap="none" rtlCol="0">
            <a:spAutoFit/>
          </a:bodyPr>
          <a:lstStyle/>
          <a:p>
            <a:pPr algn="ctr"/>
            <a:r>
              <a:rPr lang="en-US" b="1" dirty="0" smtClean="0"/>
              <a:t>Artillery</a:t>
            </a:r>
            <a:endParaRPr lang="en-US" b="1" dirty="0"/>
          </a:p>
        </p:txBody>
      </p:sp>
      <p:sp>
        <p:nvSpPr>
          <p:cNvPr id="14" name="TextBox 13"/>
          <p:cNvSpPr txBox="1"/>
          <p:nvPr/>
        </p:nvSpPr>
        <p:spPr>
          <a:xfrm>
            <a:off x="4129707" y="3276600"/>
            <a:ext cx="982962" cy="369332"/>
          </a:xfrm>
          <a:prstGeom prst="rect">
            <a:avLst/>
          </a:prstGeom>
          <a:noFill/>
        </p:spPr>
        <p:txBody>
          <a:bodyPr wrap="none" rtlCol="0">
            <a:spAutoFit/>
          </a:bodyPr>
          <a:lstStyle/>
          <a:p>
            <a:pPr algn="ctr"/>
            <a:r>
              <a:rPr lang="en-US" b="1" dirty="0" smtClean="0"/>
              <a:t>Infantry</a:t>
            </a:r>
            <a:endParaRPr lang="en-US" b="1" dirty="0"/>
          </a:p>
        </p:txBody>
      </p:sp>
      <p:sp>
        <p:nvSpPr>
          <p:cNvPr id="15" name="TextBox 14"/>
          <p:cNvSpPr txBox="1"/>
          <p:nvPr/>
        </p:nvSpPr>
        <p:spPr>
          <a:xfrm>
            <a:off x="7117537" y="3276600"/>
            <a:ext cx="952505" cy="369332"/>
          </a:xfrm>
          <a:prstGeom prst="rect">
            <a:avLst/>
          </a:prstGeom>
          <a:noFill/>
        </p:spPr>
        <p:txBody>
          <a:bodyPr wrap="none" rtlCol="0">
            <a:spAutoFit/>
          </a:bodyPr>
          <a:lstStyle/>
          <a:p>
            <a:pPr algn="ctr"/>
            <a:r>
              <a:rPr lang="en-US" b="1" dirty="0" err="1" smtClean="0"/>
              <a:t>Armour</a:t>
            </a:r>
            <a:endParaRPr lang="en-US" b="1" dirty="0"/>
          </a:p>
        </p:txBody>
      </p:sp>
      <p:sp>
        <p:nvSpPr>
          <p:cNvPr id="16" name="TextBox 15"/>
          <p:cNvSpPr txBox="1"/>
          <p:nvPr/>
        </p:nvSpPr>
        <p:spPr>
          <a:xfrm>
            <a:off x="7260871" y="5715000"/>
            <a:ext cx="1343638" cy="369332"/>
          </a:xfrm>
          <a:prstGeom prst="rect">
            <a:avLst/>
          </a:prstGeom>
          <a:noFill/>
        </p:spPr>
        <p:txBody>
          <a:bodyPr wrap="none" rtlCol="0">
            <a:spAutoFit/>
          </a:bodyPr>
          <a:lstStyle/>
          <a:p>
            <a:pPr algn="ctr"/>
            <a:r>
              <a:rPr lang="en-US" b="1" dirty="0" smtClean="0"/>
              <a:t>Air </a:t>
            </a:r>
            <a:r>
              <a:rPr lang="en-US" b="1" dirty="0" err="1" smtClean="0"/>
              <a:t>Defence</a:t>
            </a:r>
            <a:endParaRPr lang="en-US" b="1" dirty="0"/>
          </a:p>
        </p:txBody>
      </p:sp>
      <p:sp>
        <p:nvSpPr>
          <p:cNvPr id="17" name="TextBox 16"/>
          <p:cNvSpPr txBox="1"/>
          <p:nvPr/>
        </p:nvSpPr>
        <p:spPr>
          <a:xfrm>
            <a:off x="5029200" y="5715000"/>
            <a:ext cx="1165705" cy="369332"/>
          </a:xfrm>
          <a:prstGeom prst="rect">
            <a:avLst/>
          </a:prstGeom>
          <a:noFill/>
        </p:spPr>
        <p:txBody>
          <a:bodyPr wrap="none" rtlCol="0">
            <a:spAutoFit/>
          </a:bodyPr>
          <a:lstStyle/>
          <a:p>
            <a:pPr algn="ctr"/>
            <a:r>
              <a:rPr lang="en-US" b="1" dirty="0" smtClean="0"/>
              <a:t>Engineers</a:t>
            </a:r>
            <a:endParaRPr lang="en-US" b="1" dirty="0"/>
          </a:p>
        </p:txBody>
      </p:sp>
      <p:sp>
        <p:nvSpPr>
          <p:cNvPr id="18" name="TextBox 17"/>
          <p:cNvSpPr txBox="1"/>
          <p:nvPr/>
        </p:nvSpPr>
        <p:spPr>
          <a:xfrm>
            <a:off x="2594271" y="5715000"/>
            <a:ext cx="1007969" cy="369332"/>
          </a:xfrm>
          <a:prstGeom prst="rect">
            <a:avLst/>
          </a:prstGeom>
          <a:noFill/>
        </p:spPr>
        <p:txBody>
          <a:bodyPr wrap="none" rtlCol="0">
            <a:spAutoFit/>
          </a:bodyPr>
          <a:lstStyle/>
          <a:p>
            <a:pPr algn="ctr"/>
            <a:r>
              <a:rPr lang="en-US" b="1" dirty="0" smtClean="0"/>
              <a:t>Aviation</a:t>
            </a:r>
            <a:endParaRPr lang="en-US" b="1" dirty="0"/>
          </a:p>
        </p:txBody>
      </p:sp>
      <p:sp>
        <p:nvSpPr>
          <p:cNvPr id="19" name="TextBox 18"/>
          <p:cNvSpPr txBox="1"/>
          <p:nvPr/>
        </p:nvSpPr>
        <p:spPr>
          <a:xfrm>
            <a:off x="479518" y="6477000"/>
            <a:ext cx="885179" cy="369332"/>
          </a:xfrm>
          <a:prstGeom prst="rect">
            <a:avLst/>
          </a:prstGeom>
          <a:noFill/>
        </p:spPr>
        <p:txBody>
          <a:bodyPr wrap="none" rtlCol="0">
            <a:spAutoFit/>
          </a:bodyPr>
          <a:lstStyle/>
          <a:p>
            <a:pPr algn="ctr"/>
            <a:r>
              <a:rPr lang="en-US" b="1" dirty="0" smtClean="0"/>
              <a:t>Signals</a:t>
            </a:r>
            <a:endParaRPr lang="en-US" b="1" dirty="0"/>
          </a:p>
        </p:txBody>
      </p:sp>
      <p:sp>
        <p:nvSpPr>
          <p:cNvPr id="20" name="Slide Number Placeholder 19"/>
          <p:cNvSpPr>
            <a:spLocks noGrp="1"/>
          </p:cNvSpPr>
          <p:nvPr>
            <p:ph type="sldNum" sz="quarter" idx="12"/>
          </p:nvPr>
        </p:nvSpPr>
        <p:spPr/>
        <p:txBody>
          <a:bodyPr>
            <a:normAutofit fontScale="92500" lnSpcReduction="20000"/>
          </a:bodyPr>
          <a:lstStyle/>
          <a:p>
            <a:fld id="{B6F15528-21DE-4FAA-801E-634DDDAF4B2B}" type="slidenum">
              <a:rPr lang="en-US" smtClean="0"/>
              <a:pPr/>
              <a:t>19</a:t>
            </a:fld>
            <a:endParaRPr lang="en-US"/>
          </a:p>
        </p:txBody>
      </p:sp>
    </p:spTree>
    <p:extLst>
      <p:ext uri="{BB962C8B-B14F-4D97-AF65-F5344CB8AC3E}">
        <p14:creationId xmlns:p14="http://schemas.microsoft.com/office/powerpoint/2010/main" val="302741515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003"/>
          <p:cNvPicPr>
            <a:picLocks noChangeAspect="1" noChangeArrowheads="1"/>
          </p:cNvPicPr>
          <p:nvPr/>
        </p:nvPicPr>
        <p:blipFill>
          <a:blip r:embed="rId2" cstate="print"/>
          <a:srcRect/>
          <a:stretch>
            <a:fillRect/>
          </a:stretch>
        </p:blipFill>
        <p:spPr>
          <a:xfrm>
            <a:off x="-43189" y="0"/>
            <a:ext cx="9187189" cy="6858000"/>
          </a:xfrm>
          <a:prstGeom prst="rect">
            <a:avLst/>
          </a:prstGeom>
          <a:noFill/>
          <a:ln w="57150">
            <a:noFill/>
          </a:ln>
        </p:spPr>
      </p:pic>
      <p:sp>
        <p:nvSpPr>
          <p:cNvPr id="3" name="Slide Number Placeholder 2"/>
          <p:cNvSpPr>
            <a:spLocks noGrp="1"/>
          </p:cNvSpPr>
          <p:nvPr>
            <p:ph type="sldNum" sz="quarter" idx="12"/>
          </p:nvPr>
        </p:nvSpPr>
        <p:spPr/>
        <p:txBody>
          <a:bodyPr>
            <a:normAutofit fontScale="92500" lnSpcReduction="20000"/>
          </a:bodyPr>
          <a:lstStyle/>
          <a:p>
            <a:fld id="{B7278AB7-43DE-4020-8021-B474BA3EA5A6}" type="slidenum">
              <a:rPr lang="en-US" smtClean="0"/>
              <a:pPr/>
              <a:t>2</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Services</a:t>
            </a:r>
            <a:endParaRPr lang="en-US" b="1" dirty="0"/>
          </a:p>
        </p:txBody>
      </p:sp>
      <p:sp>
        <p:nvSpPr>
          <p:cNvPr id="3" name="Content Placeholder 2"/>
          <p:cNvSpPr>
            <a:spLocks noGrp="1"/>
          </p:cNvSpPr>
          <p:nvPr>
            <p:ph sz="quarter" idx="13"/>
          </p:nvPr>
        </p:nvSpPr>
        <p:spPr/>
        <p:txBody>
          <a:bodyPr>
            <a:normAutofit/>
          </a:bodyPr>
          <a:lstStyle/>
          <a:p>
            <a:pPr>
              <a:lnSpc>
                <a:spcPts val="3100"/>
              </a:lnSpc>
            </a:pPr>
            <a:r>
              <a:rPr lang="en-US" dirty="0" smtClean="0"/>
              <a:t>Army </a:t>
            </a:r>
            <a:r>
              <a:rPr lang="en-US" dirty="0"/>
              <a:t>Services </a:t>
            </a:r>
            <a:r>
              <a:rPr lang="en-US" dirty="0" smtClean="0"/>
              <a:t>Corps (</a:t>
            </a:r>
            <a:r>
              <a:rPr lang="en-US" dirty="0"/>
              <a:t>ASC)</a:t>
            </a:r>
          </a:p>
          <a:p>
            <a:pPr>
              <a:lnSpc>
                <a:spcPts val="3100"/>
              </a:lnSpc>
            </a:pPr>
            <a:r>
              <a:rPr lang="en-US" dirty="0" smtClean="0"/>
              <a:t>Electrical </a:t>
            </a:r>
            <a:r>
              <a:rPr lang="en-US" dirty="0"/>
              <a:t>and Mechanical Engineers (EME)</a:t>
            </a:r>
          </a:p>
          <a:p>
            <a:pPr>
              <a:lnSpc>
                <a:spcPts val="3100"/>
              </a:lnSpc>
            </a:pPr>
            <a:r>
              <a:rPr lang="en-US" dirty="0"/>
              <a:t>Army Ordnance </a:t>
            </a:r>
            <a:r>
              <a:rPr lang="en-US" dirty="0" smtClean="0"/>
              <a:t>Corps</a:t>
            </a:r>
          </a:p>
          <a:p>
            <a:pPr>
              <a:lnSpc>
                <a:spcPts val="3100"/>
              </a:lnSpc>
            </a:pPr>
            <a:r>
              <a:rPr lang="en-US" dirty="0" smtClean="0"/>
              <a:t>Army Medical Corps</a:t>
            </a:r>
          </a:p>
          <a:p>
            <a:pPr>
              <a:lnSpc>
                <a:spcPts val="3100"/>
              </a:lnSpc>
            </a:pPr>
            <a:r>
              <a:rPr lang="en-US" dirty="0" smtClean="0"/>
              <a:t>Army Education Corps</a:t>
            </a:r>
          </a:p>
          <a:p>
            <a:pPr>
              <a:lnSpc>
                <a:spcPts val="3100"/>
              </a:lnSpc>
            </a:pPr>
            <a:r>
              <a:rPr lang="en-US" dirty="0" smtClean="0"/>
              <a:t>Corps of Military Police</a:t>
            </a:r>
          </a:p>
          <a:p>
            <a:pPr>
              <a:lnSpc>
                <a:spcPts val="3100"/>
              </a:lnSpc>
            </a:pPr>
            <a:r>
              <a:rPr lang="en-US" dirty="0" smtClean="0"/>
              <a:t>Military Intelligence Corps</a:t>
            </a:r>
          </a:p>
          <a:p>
            <a:pPr>
              <a:lnSpc>
                <a:spcPts val="3100"/>
              </a:lnSpc>
            </a:pPr>
            <a:r>
              <a:rPr lang="en-US" dirty="0" smtClean="0"/>
              <a:t>Army </a:t>
            </a:r>
            <a:r>
              <a:rPr lang="en-US" dirty="0"/>
              <a:t>Dental Corps</a:t>
            </a:r>
          </a:p>
          <a:p>
            <a:pPr>
              <a:lnSpc>
                <a:spcPts val="3100"/>
              </a:lnSpc>
            </a:pPr>
            <a:r>
              <a:rPr lang="en-US" dirty="0"/>
              <a:t>Remount Veterinary and Farms </a:t>
            </a:r>
            <a:r>
              <a:rPr lang="en-US" dirty="0" smtClean="0"/>
              <a:t>Corps</a:t>
            </a:r>
            <a:endParaRPr lang="en-US" dirty="0"/>
          </a:p>
        </p:txBody>
      </p:sp>
      <p:sp>
        <p:nvSpPr>
          <p:cNvPr id="4" name="Slide Number Placeholder 3"/>
          <p:cNvSpPr>
            <a:spLocks noGrp="1"/>
          </p:cNvSpPr>
          <p:nvPr>
            <p:ph type="sldNum" sz="quarter" idx="12"/>
          </p:nvPr>
        </p:nvSpPr>
        <p:spPr/>
        <p:txBody>
          <a:bodyPr>
            <a:normAutofit fontScale="92500" lnSpcReduction="20000"/>
          </a:bodyPr>
          <a:lstStyle/>
          <a:p>
            <a:fld id="{B6F15528-21DE-4FAA-801E-634DDDAF4B2B}" type="slidenum">
              <a:rPr lang="en-US" smtClean="0"/>
              <a:pPr/>
              <a:t>20</a:t>
            </a:fld>
            <a:endParaRPr lang="en-US"/>
          </a:p>
        </p:txBody>
      </p:sp>
    </p:spTree>
    <p:extLst>
      <p:ext uri="{BB962C8B-B14F-4D97-AF65-F5344CB8AC3E}">
        <p14:creationId xmlns:p14="http://schemas.microsoft.com/office/powerpoint/2010/main" val="241565805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Orgs</a:t>
            </a:r>
            <a:endParaRPr lang="en-US" b="1" dirty="0"/>
          </a:p>
        </p:txBody>
      </p:sp>
      <p:sp>
        <p:nvSpPr>
          <p:cNvPr id="3" name="Content Placeholder 2"/>
          <p:cNvSpPr>
            <a:spLocks noGrp="1"/>
          </p:cNvSpPr>
          <p:nvPr>
            <p:ph sz="quarter" idx="13"/>
          </p:nvPr>
        </p:nvSpPr>
        <p:spPr/>
        <p:txBody>
          <a:bodyPr>
            <a:normAutofit/>
          </a:bodyPr>
          <a:lstStyle/>
          <a:p>
            <a:pPr algn="just">
              <a:lnSpc>
                <a:spcPct val="150000"/>
              </a:lnSpc>
            </a:pPr>
            <a:r>
              <a:rPr lang="en-US" sz="2400" dirty="0" smtClean="0"/>
              <a:t>Several </a:t>
            </a:r>
            <a:r>
              <a:rPr lang="en-US" sz="2400" dirty="0"/>
              <a:t>army </a:t>
            </a:r>
            <a:r>
              <a:rPr lang="en-US" sz="2400" dirty="0" smtClean="0"/>
              <a:t>orgs </a:t>
            </a:r>
            <a:r>
              <a:rPr lang="en-US" sz="2400" dirty="0"/>
              <a:t>operate in the commercial sector across the </a:t>
            </a:r>
            <a:r>
              <a:rPr lang="en-US" sz="2400" dirty="0" smtClean="0"/>
              <a:t>country including:-</a:t>
            </a:r>
          </a:p>
          <a:p>
            <a:pPr lvl="1" algn="just">
              <a:lnSpc>
                <a:spcPct val="150000"/>
              </a:lnSpc>
            </a:pPr>
            <a:r>
              <a:rPr lang="en-US" sz="2400" b="1" dirty="0" smtClean="0"/>
              <a:t>National </a:t>
            </a:r>
            <a:r>
              <a:rPr lang="en-US" sz="2400" b="1" dirty="0"/>
              <a:t>Logistics Cell </a:t>
            </a:r>
            <a:r>
              <a:rPr lang="en-US" sz="2400" dirty="0" smtClean="0"/>
              <a:t>responsible </a:t>
            </a:r>
            <a:r>
              <a:rPr lang="en-US" sz="2400" dirty="0"/>
              <a:t>for </a:t>
            </a:r>
            <a:r>
              <a:rPr lang="en-US" sz="2400" dirty="0" err="1" smtClean="0"/>
              <a:t>tpt</a:t>
            </a:r>
            <a:r>
              <a:rPr lang="en-US" sz="2400" dirty="0" smtClean="0"/>
              <a:t> of goods </a:t>
            </a:r>
            <a:r>
              <a:rPr lang="en-US" sz="2400" dirty="0"/>
              <a:t>across the </a:t>
            </a:r>
            <a:r>
              <a:rPr lang="en-US" sz="2400" dirty="0" smtClean="0"/>
              <a:t>country</a:t>
            </a:r>
          </a:p>
          <a:p>
            <a:pPr lvl="1" algn="just">
              <a:lnSpc>
                <a:spcPct val="150000"/>
              </a:lnSpc>
            </a:pPr>
            <a:r>
              <a:rPr lang="en-US" sz="2400" b="1" dirty="0" smtClean="0"/>
              <a:t>Frontier </a:t>
            </a:r>
            <a:r>
              <a:rPr lang="en-US" sz="2400" b="1" dirty="0"/>
              <a:t>Works Organization </a:t>
            </a:r>
            <a:r>
              <a:rPr lang="en-US" sz="2400" dirty="0" smtClean="0"/>
              <a:t>responsible for const</a:t>
            </a:r>
          </a:p>
          <a:p>
            <a:pPr lvl="1" algn="just">
              <a:lnSpc>
                <a:spcPct val="150000"/>
              </a:lnSpc>
            </a:pPr>
            <a:r>
              <a:rPr lang="en-US" sz="2400" b="1" dirty="0" smtClean="0"/>
              <a:t>Special </a:t>
            </a:r>
            <a:r>
              <a:rPr lang="en-US" sz="2400" b="1" dirty="0"/>
              <a:t>Communication Organization </a:t>
            </a:r>
            <a:r>
              <a:rPr lang="en-US" sz="2400" dirty="0" smtClean="0"/>
              <a:t>for </a:t>
            </a:r>
            <a:r>
              <a:rPr lang="en-US" sz="2400" dirty="0" err="1" smtClean="0"/>
              <a:t>provn</a:t>
            </a:r>
            <a:r>
              <a:rPr lang="en-US" sz="2400" dirty="0" smtClean="0"/>
              <a:t> of communications in </a:t>
            </a:r>
            <a:r>
              <a:rPr lang="en-US" sz="2400" dirty="0"/>
              <a:t>remote </a:t>
            </a:r>
            <a:r>
              <a:rPr lang="en-US" sz="2400" dirty="0" smtClean="0"/>
              <a:t>areas </a:t>
            </a:r>
            <a:r>
              <a:rPr lang="en-US" sz="2400" dirty="0"/>
              <a:t>of </a:t>
            </a:r>
            <a:r>
              <a:rPr lang="en-US" sz="2400" dirty="0" smtClean="0"/>
              <a:t>Pakistan </a:t>
            </a:r>
          </a:p>
        </p:txBody>
      </p:sp>
      <p:sp>
        <p:nvSpPr>
          <p:cNvPr id="4" name="Slide Number Placeholder 3"/>
          <p:cNvSpPr>
            <a:spLocks noGrp="1"/>
          </p:cNvSpPr>
          <p:nvPr>
            <p:ph type="sldNum" sz="quarter" idx="12"/>
          </p:nvPr>
        </p:nvSpPr>
        <p:spPr/>
        <p:txBody>
          <a:bodyPr>
            <a:normAutofit fontScale="92500" lnSpcReduction="20000"/>
          </a:bodyPr>
          <a:lstStyle/>
          <a:p>
            <a:fld id="{B6F15528-21DE-4FAA-801E-634DDDAF4B2B}" type="slidenum">
              <a:rPr lang="en-US" smtClean="0"/>
              <a:pPr/>
              <a:t>21</a:t>
            </a:fld>
            <a:endParaRPr lang="en-US"/>
          </a:p>
        </p:txBody>
      </p:sp>
    </p:spTree>
    <p:extLst>
      <p:ext uri="{BB962C8B-B14F-4D97-AF65-F5344CB8AC3E}">
        <p14:creationId xmlns:p14="http://schemas.microsoft.com/office/powerpoint/2010/main" val="252653536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smtClean="0"/>
              <a:t>Honors and awards</a:t>
            </a:r>
            <a:endParaRPr lang="en-US" b="1" dirty="0"/>
          </a:p>
        </p:txBody>
      </p:sp>
      <p:sp>
        <p:nvSpPr>
          <p:cNvPr id="3" name="Slide Number Placeholder 2"/>
          <p:cNvSpPr>
            <a:spLocks noGrp="1"/>
          </p:cNvSpPr>
          <p:nvPr>
            <p:ph type="sldNum" sz="quarter" idx="12"/>
          </p:nvPr>
        </p:nvSpPr>
        <p:spPr/>
        <p:txBody>
          <a:bodyPr>
            <a:normAutofit fontScale="92500" lnSpcReduction="20000"/>
          </a:bodyPr>
          <a:lstStyle/>
          <a:p>
            <a:fld id="{B6F15528-21DE-4FAA-801E-634DDDAF4B2B}" type="slidenum">
              <a:rPr lang="en-US" smtClean="0"/>
              <a:pPr/>
              <a:t>22</a:t>
            </a:fld>
            <a:endParaRPr lang="en-US"/>
          </a:p>
        </p:txBody>
      </p:sp>
    </p:spTree>
    <p:extLst>
      <p:ext uri="{BB962C8B-B14F-4D97-AF65-F5344CB8AC3E}">
        <p14:creationId xmlns:p14="http://schemas.microsoft.com/office/powerpoint/2010/main" val="42176236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Gallantry Awards</a:t>
            </a:r>
            <a:endParaRPr lang="en-US" b="1" dirty="0"/>
          </a:p>
        </p:txBody>
      </p:sp>
      <p:sp>
        <p:nvSpPr>
          <p:cNvPr id="3" name="Content Placeholder 2"/>
          <p:cNvSpPr>
            <a:spLocks noGrp="1"/>
          </p:cNvSpPr>
          <p:nvPr>
            <p:ph sz="quarter" idx="13"/>
          </p:nvPr>
        </p:nvSpPr>
        <p:spPr/>
        <p:txBody>
          <a:bodyPr/>
          <a:lstStyle/>
          <a:p>
            <a:r>
              <a:rPr lang="en-US" b="1" dirty="0" err="1" smtClean="0"/>
              <a:t>Nishan</a:t>
            </a:r>
            <a:r>
              <a:rPr lang="en-US" b="1" dirty="0" smtClean="0"/>
              <a:t>-e-</a:t>
            </a:r>
            <a:r>
              <a:rPr lang="en-US" b="1" dirty="0" err="1" smtClean="0"/>
              <a:t>Haider</a:t>
            </a:r>
            <a:endParaRPr lang="en-US" b="1" dirty="0" smtClean="0"/>
          </a:p>
          <a:p>
            <a:endParaRPr lang="en-US" b="1" dirty="0" smtClean="0"/>
          </a:p>
          <a:p>
            <a:endParaRPr lang="en-US" b="1" dirty="0"/>
          </a:p>
          <a:p>
            <a:r>
              <a:rPr lang="en-US" b="1" dirty="0" err="1" smtClean="0"/>
              <a:t>Hilal</a:t>
            </a:r>
            <a:r>
              <a:rPr lang="en-US" b="1" dirty="0" smtClean="0"/>
              <a:t>-e-</a:t>
            </a:r>
            <a:r>
              <a:rPr lang="en-US" b="1" dirty="0" err="1" smtClean="0"/>
              <a:t>Jurrat</a:t>
            </a:r>
            <a:endParaRPr lang="en-US" b="1" dirty="0" smtClean="0"/>
          </a:p>
          <a:p>
            <a:endParaRPr lang="en-US" b="1" dirty="0" smtClean="0"/>
          </a:p>
          <a:p>
            <a:endParaRPr lang="en-US" b="1" dirty="0" smtClean="0"/>
          </a:p>
          <a:p>
            <a:r>
              <a:rPr lang="en-US" b="1" dirty="0" err="1" smtClean="0"/>
              <a:t>Sitara</a:t>
            </a:r>
            <a:r>
              <a:rPr lang="en-US" b="1" dirty="0" smtClean="0"/>
              <a:t>-e-</a:t>
            </a:r>
            <a:r>
              <a:rPr lang="en-US" b="1" dirty="0" err="1" smtClean="0"/>
              <a:t>Jurrat</a:t>
            </a:r>
            <a:endParaRPr lang="en-US" b="1" dirty="0" smtClean="0"/>
          </a:p>
          <a:p>
            <a:endParaRPr lang="en-US" b="1" dirty="0" smtClean="0"/>
          </a:p>
          <a:p>
            <a:endParaRPr lang="en-US" b="1" dirty="0"/>
          </a:p>
          <a:p>
            <a:r>
              <a:rPr lang="en-US" b="1" dirty="0" err="1" smtClean="0"/>
              <a:t>Tamgha</a:t>
            </a:r>
            <a:r>
              <a:rPr lang="en-US" b="1" dirty="0" smtClean="0"/>
              <a:t>-e-</a:t>
            </a:r>
            <a:r>
              <a:rPr lang="en-US" b="1" dirty="0" err="1" smtClean="0"/>
              <a:t>Jurrat</a:t>
            </a:r>
            <a:endParaRPr lang="en-US" b="1" dirty="0" smtClean="0"/>
          </a:p>
          <a:p>
            <a:r>
              <a:rPr lang="en-US" b="1" dirty="0" err="1" smtClean="0"/>
              <a:t>Imtiazi</a:t>
            </a:r>
            <a:r>
              <a:rPr lang="en-US" b="1" dirty="0" smtClean="0"/>
              <a:t> </a:t>
            </a:r>
            <a:r>
              <a:rPr lang="en-US" b="1" dirty="0" err="1" smtClean="0"/>
              <a:t>Sanad</a:t>
            </a:r>
            <a:endParaRPr lang="en-US" b="1" dirty="0"/>
          </a:p>
        </p:txBody>
      </p:sp>
      <p:pic>
        <p:nvPicPr>
          <p:cNvPr id="28675" name="Picture 3" descr="C:\Users\ACER\Desktop\ISSB Candidates\Nishan_Haider_Ribbon[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15150" y="1466850"/>
            <a:ext cx="1085850" cy="285750"/>
          </a:xfrm>
          <a:prstGeom prst="rect">
            <a:avLst/>
          </a:prstGeom>
          <a:noFill/>
          <a:extLst>
            <a:ext uri="{909E8E84-426E-40DD-AFC4-6F175D3DCCD1}">
              <a14:hiddenFill xmlns:a14="http://schemas.microsoft.com/office/drawing/2010/main">
                <a:solidFill>
                  <a:srgbClr val="FFFFFF"/>
                </a:solidFill>
              </a14:hiddenFill>
            </a:ext>
          </a:extLst>
        </p:spPr>
      </p:pic>
      <p:pic>
        <p:nvPicPr>
          <p:cNvPr id="28676" name="Picture 4" descr="C:\Users\ACER\Desktop\ISSB Candidates\Hilal-Jurat_Ribbon[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51846" y="2689336"/>
            <a:ext cx="1085850" cy="290424"/>
          </a:xfrm>
          <a:prstGeom prst="rect">
            <a:avLst/>
          </a:prstGeom>
          <a:noFill/>
          <a:extLst>
            <a:ext uri="{909E8E84-426E-40DD-AFC4-6F175D3DCCD1}">
              <a14:hiddenFill xmlns:a14="http://schemas.microsoft.com/office/drawing/2010/main">
                <a:solidFill>
                  <a:srgbClr val="FFFFFF"/>
                </a:solidFill>
              </a14:hiddenFill>
            </a:ext>
          </a:extLst>
        </p:spPr>
      </p:pic>
      <p:pic>
        <p:nvPicPr>
          <p:cNvPr id="28677" name="Picture 5" descr="C:\Users\ACER\Desktop\ISSB Candidates\Sitara_Jurat_Ribbon[1].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33950" y="3907808"/>
            <a:ext cx="1085850" cy="304800"/>
          </a:xfrm>
          <a:prstGeom prst="rect">
            <a:avLst/>
          </a:prstGeom>
          <a:noFill/>
          <a:extLst>
            <a:ext uri="{909E8E84-426E-40DD-AFC4-6F175D3DCCD1}">
              <a14:hiddenFill xmlns:a14="http://schemas.microsoft.com/office/drawing/2010/main">
                <a:solidFill>
                  <a:srgbClr val="FFFFFF"/>
                </a:solidFill>
              </a14:hiddenFill>
            </a:ext>
          </a:extLst>
        </p:spPr>
      </p:pic>
      <p:pic>
        <p:nvPicPr>
          <p:cNvPr id="28678" name="Picture 6" descr="C:\Users\ACER\Desktop\ISSB Candidates\Tamgha_Jurat_Ribbon[1].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19550" y="4849504"/>
            <a:ext cx="1085850" cy="291152"/>
          </a:xfrm>
          <a:prstGeom prst="rect">
            <a:avLst/>
          </a:prstGeom>
          <a:noFill/>
          <a:extLst>
            <a:ext uri="{909E8E84-426E-40DD-AFC4-6F175D3DCCD1}">
              <a14:hiddenFill xmlns:a14="http://schemas.microsoft.com/office/drawing/2010/main">
                <a:solidFill>
                  <a:srgbClr val="FFFFFF"/>
                </a:solidFill>
              </a14:hiddenFill>
            </a:ext>
          </a:extLst>
        </p:spPr>
      </p:pic>
      <p:pic>
        <p:nvPicPr>
          <p:cNvPr id="28680" name="Picture 8" descr="C:\Users\ACER\Desktop\ISSB Candidates\imagesCA97F1ZW.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53400" y="1438276"/>
            <a:ext cx="990600" cy="2069790"/>
          </a:xfrm>
          <a:prstGeom prst="rect">
            <a:avLst/>
          </a:prstGeom>
          <a:noFill/>
          <a:extLst>
            <a:ext uri="{909E8E84-426E-40DD-AFC4-6F175D3DCCD1}">
              <a14:hiddenFill xmlns:a14="http://schemas.microsoft.com/office/drawing/2010/main">
                <a:solidFill>
                  <a:srgbClr val="FFFFFF"/>
                </a:solidFill>
              </a14:hiddenFill>
            </a:ext>
          </a:extLst>
        </p:spPr>
      </p:pic>
      <p:pic>
        <p:nvPicPr>
          <p:cNvPr id="28681" name="Picture 9" descr="C:\Users\ACER\Desktop\ISSB Candidates\imagesCAMWW0FW.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62800" y="2680648"/>
            <a:ext cx="990600" cy="2060266"/>
          </a:xfrm>
          <a:prstGeom prst="rect">
            <a:avLst/>
          </a:prstGeom>
          <a:noFill/>
          <a:extLst>
            <a:ext uri="{909E8E84-426E-40DD-AFC4-6F175D3DCCD1}">
              <a14:hiddenFill xmlns:a14="http://schemas.microsoft.com/office/drawing/2010/main">
                <a:solidFill>
                  <a:srgbClr val="FFFFFF"/>
                </a:solidFill>
              </a14:hiddenFill>
            </a:ext>
          </a:extLst>
        </p:spPr>
      </p:pic>
      <p:pic>
        <p:nvPicPr>
          <p:cNvPr id="28682" name="Picture 10" descr="C:\Users\ACER\Desktop\ISSB Candidates\imagesCA7FRVI2.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199496" y="3883334"/>
            <a:ext cx="968992" cy="2046618"/>
          </a:xfrm>
          <a:prstGeom prst="rect">
            <a:avLst/>
          </a:prstGeom>
          <a:noFill/>
          <a:extLst>
            <a:ext uri="{909E8E84-426E-40DD-AFC4-6F175D3DCCD1}">
              <a14:hiddenFill xmlns:a14="http://schemas.microsoft.com/office/drawing/2010/main">
                <a:solidFill>
                  <a:srgbClr val="FFFFFF"/>
                </a:solidFill>
              </a14:hiddenFill>
            </a:ext>
          </a:extLst>
        </p:spPr>
      </p:pic>
      <p:pic>
        <p:nvPicPr>
          <p:cNvPr id="28683" name="Picture 11" descr="C:\Users\ACER\Desktop\ISSB Candidates\imagesCA0SJ9X7.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244152" y="4811382"/>
            <a:ext cx="941696" cy="1910093"/>
          </a:xfrm>
          <a:prstGeom prst="rect">
            <a:avLst/>
          </a:prstGeom>
          <a:noFill/>
          <a:extLst>
            <a:ext uri="{909E8E84-426E-40DD-AFC4-6F175D3DCCD1}">
              <a14:hiddenFill xmlns:a14="http://schemas.microsoft.com/office/drawing/2010/main">
                <a:solidFill>
                  <a:srgbClr val="FFFFFF"/>
                </a:solidFill>
              </a14:hiddenFill>
            </a:ext>
          </a:extLst>
        </p:spPr>
      </p:pic>
      <p:sp>
        <p:nvSpPr>
          <p:cNvPr id="12" name="Slide Number Placeholder 11"/>
          <p:cNvSpPr>
            <a:spLocks noGrp="1"/>
          </p:cNvSpPr>
          <p:nvPr>
            <p:ph type="sldNum" sz="quarter" idx="12"/>
          </p:nvPr>
        </p:nvSpPr>
        <p:spPr/>
        <p:txBody>
          <a:bodyPr>
            <a:normAutofit fontScale="92500" lnSpcReduction="20000"/>
          </a:bodyPr>
          <a:lstStyle/>
          <a:p>
            <a:fld id="{B6F15528-21DE-4FAA-801E-634DDDAF4B2B}" type="slidenum">
              <a:rPr lang="en-US" smtClean="0"/>
              <a:pPr/>
              <a:t>23</a:t>
            </a:fld>
            <a:endParaRPr lang="en-US"/>
          </a:p>
        </p:txBody>
      </p:sp>
    </p:spTree>
    <p:extLst>
      <p:ext uri="{BB962C8B-B14F-4D97-AF65-F5344CB8AC3E}">
        <p14:creationId xmlns:p14="http://schemas.microsoft.com/office/powerpoint/2010/main" val="211026266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Awards</a:t>
            </a:r>
            <a:endParaRPr lang="en-US" dirty="0"/>
          </a:p>
        </p:txBody>
      </p:sp>
      <p:sp>
        <p:nvSpPr>
          <p:cNvPr id="3" name="Content Placeholder 2"/>
          <p:cNvSpPr>
            <a:spLocks noGrp="1"/>
          </p:cNvSpPr>
          <p:nvPr>
            <p:ph sz="quarter" idx="13"/>
          </p:nvPr>
        </p:nvSpPr>
        <p:spPr/>
        <p:txBody>
          <a:bodyPr>
            <a:normAutofit/>
          </a:bodyPr>
          <a:lstStyle/>
          <a:p>
            <a:pPr>
              <a:lnSpc>
                <a:spcPts val="2900"/>
              </a:lnSpc>
            </a:pPr>
            <a:r>
              <a:rPr lang="en-US" b="1" u="sng" dirty="0"/>
              <a:t>Non Operational Awards</a:t>
            </a:r>
            <a:endParaRPr lang="en-US" b="1" u="sng" dirty="0" smtClean="0"/>
          </a:p>
          <a:p>
            <a:pPr lvl="1">
              <a:lnSpc>
                <a:spcPts val="2900"/>
              </a:lnSpc>
            </a:pPr>
            <a:r>
              <a:rPr lang="en-US" sz="2200" dirty="0" err="1" smtClean="0"/>
              <a:t>Sitara</a:t>
            </a:r>
            <a:r>
              <a:rPr lang="en-US" sz="2200" dirty="0" smtClean="0"/>
              <a:t>-e-</a:t>
            </a:r>
            <a:r>
              <a:rPr lang="en-US" sz="2200" dirty="0" err="1" smtClean="0"/>
              <a:t>Basalat</a:t>
            </a:r>
            <a:endParaRPr lang="en-US" sz="2200" dirty="0"/>
          </a:p>
          <a:p>
            <a:pPr lvl="1">
              <a:lnSpc>
                <a:spcPts val="2900"/>
              </a:lnSpc>
            </a:pPr>
            <a:r>
              <a:rPr lang="en-US" sz="2200" dirty="0" err="1" smtClean="0"/>
              <a:t>Tamgha</a:t>
            </a:r>
            <a:r>
              <a:rPr lang="en-US" sz="2200" dirty="0" smtClean="0"/>
              <a:t>-e-</a:t>
            </a:r>
            <a:r>
              <a:rPr lang="en-US" sz="2200" dirty="0" err="1" smtClean="0"/>
              <a:t>Basalat</a:t>
            </a:r>
            <a:endParaRPr lang="en-US" sz="2200" dirty="0"/>
          </a:p>
          <a:p>
            <a:pPr lvl="1">
              <a:lnSpc>
                <a:spcPts val="2900"/>
              </a:lnSpc>
            </a:pPr>
            <a:r>
              <a:rPr lang="en-US" sz="2200" dirty="0" err="1" smtClean="0"/>
              <a:t>Tamgha</a:t>
            </a:r>
            <a:r>
              <a:rPr lang="en-US" sz="2200" dirty="0" smtClean="0"/>
              <a:t>-i-</a:t>
            </a:r>
            <a:r>
              <a:rPr lang="en-US" sz="2200" dirty="0" err="1" smtClean="0"/>
              <a:t>Khidmat</a:t>
            </a:r>
            <a:r>
              <a:rPr lang="en-US" sz="2200" dirty="0" smtClean="0"/>
              <a:t> Class I </a:t>
            </a:r>
          </a:p>
          <a:p>
            <a:pPr lvl="1">
              <a:lnSpc>
                <a:spcPts val="2900"/>
              </a:lnSpc>
            </a:pPr>
            <a:r>
              <a:rPr lang="en-US" sz="2200" dirty="0" err="1" smtClean="0"/>
              <a:t>Tamgha</a:t>
            </a:r>
            <a:r>
              <a:rPr lang="en-US" sz="2200" dirty="0" smtClean="0"/>
              <a:t>-i-</a:t>
            </a:r>
            <a:r>
              <a:rPr lang="en-US" sz="2200" dirty="0" err="1" smtClean="0"/>
              <a:t>Khidmat</a:t>
            </a:r>
            <a:r>
              <a:rPr lang="en-US" sz="2200" dirty="0" smtClean="0"/>
              <a:t> </a:t>
            </a:r>
            <a:r>
              <a:rPr lang="en-US" sz="2200" dirty="0"/>
              <a:t>Class </a:t>
            </a:r>
            <a:r>
              <a:rPr lang="en-US" sz="2200" dirty="0" smtClean="0"/>
              <a:t>II</a:t>
            </a:r>
            <a:endParaRPr lang="en-US" sz="2200" dirty="0"/>
          </a:p>
          <a:p>
            <a:pPr lvl="1">
              <a:lnSpc>
                <a:spcPts val="2900"/>
              </a:lnSpc>
            </a:pPr>
            <a:r>
              <a:rPr lang="en-US" sz="2200" dirty="0" err="1" smtClean="0"/>
              <a:t>Tamgha</a:t>
            </a:r>
            <a:r>
              <a:rPr lang="en-US" sz="2200" dirty="0" smtClean="0"/>
              <a:t>-i-</a:t>
            </a:r>
            <a:r>
              <a:rPr lang="en-US" sz="2200" dirty="0" err="1" smtClean="0"/>
              <a:t>Khidmat</a:t>
            </a:r>
            <a:r>
              <a:rPr lang="en-US" sz="2200" dirty="0" smtClean="0"/>
              <a:t> </a:t>
            </a:r>
            <a:r>
              <a:rPr lang="en-US" sz="2200" dirty="0"/>
              <a:t>Class </a:t>
            </a:r>
            <a:r>
              <a:rPr lang="en-US" sz="2200" dirty="0" smtClean="0"/>
              <a:t>III</a:t>
            </a:r>
          </a:p>
          <a:p>
            <a:pPr>
              <a:lnSpc>
                <a:spcPts val="2900"/>
              </a:lnSpc>
            </a:pPr>
            <a:r>
              <a:rPr lang="en-US" b="1" u="sng" dirty="0" smtClean="0"/>
              <a:t>Civil Awards</a:t>
            </a:r>
          </a:p>
          <a:p>
            <a:pPr lvl="1">
              <a:lnSpc>
                <a:spcPts val="2900"/>
              </a:lnSpc>
            </a:pPr>
            <a:r>
              <a:rPr lang="en-US" sz="2200" dirty="0" err="1"/>
              <a:t>Nishan</a:t>
            </a:r>
            <a:r>
              <a:rPr lang="en-US" sz="2200" dirty="0"/>
              <a:t>-i-</a:t>
            </a:r>
            <a:r>
              <a:rPr lang="en-US" sz="2200" dirty="0" err="1"/>
              <a:t>Imtiaz</a:t>
            </a:r>
            <a:endParaRPr lang="en-US" sz="2200" dirty="0"/>
          </a:p>
          <a:p>
            <a:pPr lvl="1">
              <a:lnSpc>
                <a:spcPts val="2900"/>
              </a:lnSpc>
            </a:pPr>
            <a:r>
              <a:rPr lang="en-US" sz="2200" dirty="0" err="1"/>
              <a:t>Hilal</a:t>
            </a:r>
            <a:r>
              <a:rPr lang="en-US" sz="2200" dirty="0"/>
              <a:t>-i-</a:t>
            </a:r>
            <a:r>
              <a:rPr lang="en-US" sz="2200" dirty="0" err="1"/>
              <a:t>Imtiaz</a:t>
            </a:r>
            <a:endParaRPr lang="en-US" sz="2200" dirty="0"/>
          </a:p>
          <a:p>
            <a:pPr lvl="1">
              <a:lnSpc>
                <a:spcPts val="2900"/>
              </a:lnSpc>
            </a:pPr>
            <a:r>
              <a:rPr lang="en-US" sz="2200" dirty="0" err="1"/>
              <a:t>Sitara</a:t>
            </a:r>
            <a:r>
              <a:rPr lang="en-US" sz="2200" dirty="0"/>
              <a:t>-i-</a:t>
            </a:r>
            <a:r>
              <a:rPr lang="en-US" sz="2200" dirty="0" err="1"/>
              <a:t>Imtiaz</a:t>
            </a:r>
            <a:endParaRPr lang="en-US" sz="2200" dirty="0"/>
          </a:p>
          <a:p>
            <a:pPr lvl="1">
              <a:lnSpc>
                <a:spcPts val="2900"/>
              </a:lnSpc>
            </a:pPr>
            <a:r>
              <a:rPr lang="en-US" sz="2200" dirty="0" err="1" smtClean="0"/>
              <a:t>Tamgha</a:t>
            </a:r>
            <a:r>
              <a:rPr lang="en-US" sz="2200" dirty="0" smtClean="0"/>
              <a:t>-i-</a:t>
            </a:r>
            <a:r>
              <a:rPr lang="en-US" sz="2200" dirty="0" err="1" smtClean="0"/>
              <a:t>Imtiaz</a:t>
            </a:r>
            <a:endParaRPr lang="en-US" sz="2200" dirty="0"/>
          </a:p>
        </p:txBody>
      </p:sp>
      <p:sp>
        <p:nvSpPr>
          <p:cNvPr id="4" name="Slide Number Placeholder 3"/>
          <p:cNvSpPr>
            <a:spLocks noGrp="1"/>
          </p:cNvSpPr>
          <p:nvPr>
            <p:ph type="sldNum" sz="quarter" idx="12"/>
          </p:nvPr>
        </p:nvSpPr>
        <p:spPr/>
        <p:txBody>
          <a:bodyPr>
            <a:normAutofit fontScale="92500" lnSpcReduction="20000"/>
          </a:bodyPr>
          <a:lstStyle/>
          <a:p>
            <a:fld id="{B6F15528-21DE-4FAA-801E-634DDDAF4B2B}" type="slidenum">
              <a:rPr lang="en-US" smtClean="0"/>
              <a:pPr/>
              <a:t>24</a:t>
            </a:fld>
            <a:endParaRPr lang="en-US"/>
          </a:p>
        </p:txBody>
      </p:sp>
    </p:spTree>
    <p:extLst>
      <p:ext uri="{BB962C8B-B14F-4D97-AF65-F5344CB8AC3E}">
        <p14:creationId xmlns:p14="http://schemas.microsoft.com/office/powerpoint/2010/main" val="408468168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dirty="0" smtClean="0"/>
              <a:t>Requirements at </a:t>
            </a:r>
            <a:r>
              <a:rPr lang="en-US" dirty="0" err="1" smtClean="0"/>
              <a:t>issb</a:t>
            </a:r>
            <a:endParaRPr lang="en-US" dirty="0"/>
          </a:p>
        </p:txBody>
      </p:sp>
      <p:pic>
        <p:nvPicPr>
          <p:cNvPr id="7170" name="Picture 2" descr="C:\Users\ACER\Desktop\ISSB Candidates\ISS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600" y="3962400"/>
            <a:ext cx="3033785" cy="2181225"/>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normAutofit fontScale="92500" lnSpcReduction="20000"/>
          </a:bodyPr>
          <a:lstStyle/>
          <a:p>
            <a:fld id="{B6F15528-21DE-4FAA-801E-634DDDAF4B2B}" type="slidenum">
              <a:rPr lang="en-US" smtClean="0"/>
              <a:pPr/>
              <a:t>25</a:t>
            </a:fld>
            <a:endParaRPr lang="en-US"/>
          </a:p>
        </p:txBody>
      </p:sp>
    </p:spTree>
    <p:extLst>
      <p:ext uri="{BB962C8B-B14F-4D97-AF65-F5344CB8AC3E}">
        <p14:creationId xmlns:p14="http://schemas.microsoft.com/office/powerpoint/2010/main" val="396410232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Arrival</a:t>
            </a:r>
            <a:endParaRPr lang="en-US" b="1" dirty="0"/>
          </a:p>
        </p:txBody>
      </p:sp>
      <p:sp>
        <p:nvSpPr>
          <p:cNvPr id="3" name="Content Placeholder 2"/>
          <p:cNvSpPr>
            <a:spLocks noGrp="1"/>
          </p:cNvSpPr>
          <p:nvPr>
            <p:ph sz="quarter" idx="13"/>
          </p:nvPr>
        </p:nvSpPr>
        <p:spPr>
          <a:xfrm>
            <a:off x="274320" y="1298448"/>
            <a:ext cx="8595360" cy="5102352"/>
          </a:xfrm>
        </p:spPr>
        <p:txBody>
          <a:bodyPr>
            <a:noAutofit/>
          </a:bodyPr>
          <a:lstStyle/>
          <a:p>
            <a:pPr algn="just">
              <a:lnSpc>
                <a:spcPts val="3200"/>
              </a:lnSpc>
            </a:pPr>
            <a:r>
              <a:rPr lang="en-US" dirty="0" smtClean="0"/>
              <a:t>Before 3 pm on the given date</a:t>
            </a:r>
            <a:endParaRPr lang="en-US" dirty="0"/>
          </a:p>
          <a:p>
            <a:pPr algn="just">
              <a:lnSpc>
                <a:spcPts val="3200"/>
              </a:lnSpc>
            </a:pPr>
            <a:r>
              <a:rPr lang="en-US" dirty="0" smtClean="0"/>
              <a:t>Normally</a:t>
            </a:r>
            <a:r>
              <a:rPr lang="en-US" dirty="0"/>
              <a:t>, candidates who fail to report before 3 </a:t>
            </a:r>
            <a:r>
              <a:rPr lang="en-US" dirty="0" smtClean="0"/>
              <a:t>pm on </a:t>
            </a:r>
            <a:r>
              <a:rPr lang="en-US" dirty="0"/>
              <a:t>the specified date are not allowed to join the tests. However, those reporting an hour or so late due to circumstances beyond their control may be accepted. Such candidates will reach ISSB under their own </a:t>
            </a:r>
            <a:r>
              <a:rPr lang="en-US" dirty="0" smtClean="0"/>
              <a:t>arrangements</a:t>
            </a:r>
            <a:endParaRPr lang="en-US" dirty="0"/>
          </a:p>
          <a:p>
            <a:pPr algn="just">
              <a:lnSpc>
                <a:spcPts val="3200"/>
              </a:lnSpc>
            </a:pPr>
            <a:r>
              <a:rPr lang="en-US" dirty="0"/>
              <a:t>If you report late and are not allowed to appear before the Board, then the Board is not bound to test you on a subsequent date. Likewise, if you fail to report on the specified time and date, ISSB is not be bound to call you </a:t>
            </a:r>
            <a:r>
              <a:rPr lang="en-US" dirty="0" smtClean="0"/>
              <a:t>again</a:t>
            </a:r>
          </a:p>
          <a:p>
            <a:pPr algn="just">
              <a:lnSpc>
                <a:spcPts val="3200"/>
              </a:lnSpc>
            </a:pPr>
            <a:r>
              <a:rPr lang="en-US" dirty="0" smtClean="0"/>
              <a:t>On arrival day you will report at given time after having your lunch.</a:t>
            </a:r>
            <a:endParaRPr lang="en-US" dirty="0"/>
          </a:p>
          <a:p>
            <a:pPr algn="just">
              <a:lnSpc>
                <a:spcPts val="3200"/>
              </a:lnSpc>
            </a:pPr>
            <a:endParaRPr lang="en-US" dirty="0"/>
          </a:p>
        </p:txBody>
      </p:sp>
      <p:sp>
        <p:nvSpPr>
          <p:cNvPr id="4" name="Slide Number Placeholder 3"/>
          <p:cNvSpPr>
            <a:spLocks noGrp="1"/>
          </p:cNvSpPr>
          <p:nvPr>
            <p:ph type="sldNum" sz="quarter" idx="12"/>
          </p:nvPr>
        </p:nvSpPr>
        <p:spPr/>
        <p:txBody>
          <a:bodyPr>
            <a:normAutofit fontScale="92500" lnSpcReduction="20000"/>
          </a:bodyPr>
          <a:lstStyle/>
          <a:p>
            <a:fld id="{B6F15528-21DE-4FAA-801E-634DDDAF4B2B}" type="slidenum">
              <a:rPr lang="en-US" smtClean="0"/>
              <a:pPr/>
              <a:t>26</a:t>
            </a:fld>
            <a:endParaRPr lang="en-US"/>
          </a:p>
        </p:txBody>
      </p:sp>
    </p:spTree>
    <p:extLst>
      <p:ext uri="{BB962C8B-B14F-4D97-AF65-F5344CB8AC3E}">
        <p14:creationId xmlns:p14="http://schemas.microsoft.com/office/powerpoint/2010/main" val="56622437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Arrival</a:t>
            </a:r>
            <a:endParaRPr lang="en-US" b="1" dirty="0"/>
          </a:p>
        </p:txBody>
      </p:sp>
      <p:sp>
        <p:nvSpPr>
          <p:cNvPr id="3" name="Content Placeholder 2"/>
          <p:cNvSpPr>
            <a:spLocks noGrp="1"/>
          </p:cNvSpPr>
          <p:nvPr>
            <p:ph sz="quarter" idx="13"/>
          </p:nvPr>
        </p:nvSpPr>
        <p:spPr>
          <a:xfrm>
            <a:off x="274320" y="1298448"/>
            <a:ext cx="8595360" cy="5254752"/>
          </a:xfrm>
        </p:spPr>
        <p:txBody>
          <a:bodyPr>
            <a:normAutofit lnSpcReduction="10000"/>
          </a:bodyPr>
          <a:lstStyle/>
          <a:p>
            <a:pPr algn="just">
              <a:lnSpc>
                <a:spcPct val="150000"/>
              </a:lnSpc>
            </a:pPr>
            <a:r>
              <a:rPr lang="en-US" b="1" u="sng" dirty="0"/>
              <a:t>ISSB </a:t>
            </a:r>
            <a:r>
              <a:rPr lang="en-US" b="1" u="sng" dirty="0" err="1" smtClean="0"/>
              <a:t>Kohat</a:t>
            </a:r>
            <a:r>
              <a:rPr lang="en-US" b="1" dirty="0" smtClean="0"/>
              <a:t>.   </a:t>
            </a:r>
            <a:r>
              <a:rPr lang="en-US" dirty="0" smtClean="0"/>
              <a:t>Due </a:t>
            </a:r>
            <a:r>
              <a:rPr lang="en-US" dirty="0"/>
              <a:t>to prevailing security situation, no pick and drop is available at ISSB </a:t>
            </a:r>
            <a:r>
              <a:rPr lang="en-US" dirty="0" err="1" smtClean="0"/>
              <a:t>Kohat</a:t>
            </a:r>
            <a:r>
              <a:rPr lang="en-US" dirty="0"/>
              <a:t> </a:t>
            </a:r>
            <a:r>
              <a:rPr lang="en-US" dirty="0" smtClean="0"/>
              <a:t>and candidates </a:t>
            </a:r>
            <a:r>
              <a:rPr lang="en-US" dirty="0"/>
              <a:t>are required to reach ISSB </a:t>
            </a:r>
            <a:r>
              <a:rPr lang="en-US" dirty="0" err="1"/>
              <a:t>Kohat</a:t>
            </a:r>
            <a:r>
              <a:rPr lang="en-US" dirty="0"/>
              <a:t> </a:t>
            </a:r>
            <a:r>
              <a:rPr lang="en-US" dirty="0" smtClean="0"/>
              <a:t>at </a:t>
            </a:r>
            <a:r>
              <a:rPr lang="en-US" dirty="0"/>
              <a:t>their </a:t>
            </a:r>
            <a:r>
              <a:rPr lang="en-US" dirty="0" smtClean="0"/>
              <a:t>own</a:t>
            </a:r>
          </a:p>
          <a:p>
            <a:pPr algn="just">
              <a:lnSpc>
                <a:spcPct val="150000"/>
              </a:lnSpc>
            </a:pPr>
            <a:r>
              <a:rPr lang="en-US" b="1" u="sng" dirty="0" smtClean="0"/>
              <a:t>ISSB Gujranwala</a:t>
            </a:r>
            <a:r>
              <a:rPr lang="en-US" dirty="0" smtClean="0"/>
              <a:t> </a:t>
            </a:r>
          </a:p>
          <a:p>
            <a:pPr lvl="1" algn="just">
              <a:lnSpc>
                <a:spcPct val="150000"/>
              </a:lnSpc>
              <a:buFont typeface="Wingdings" pitchFamily="2" charset="2"/>
              <a:buChar char="§"/>
            </a:pPr>
            <a:r>
              <a:rPr lang="en-US" sz="2200" dirty="0" smtClean="0"/>
              <a:t>ISSB Gujranwala is about 7 </a:t>
            </a:r>
            <a:r>
              <a:rPr lang="en-US" sz="2200" dirty="0" err="1" smtClean="0"/>
              <a:t>kms</a:t>
            </a:r>
            <a:r>
              <a:rPr lang="en-US" sz="2200" dirty="0" smtClean="0"/>
              <a:t> away from </a:t>
            </a:r>
            <a:r>
              <a:rPr lang="en-US" sz="2200" dirty="0" err="1" smtClean="0"/>
              <a:t>Rahwali</a:t>
            </a:r>
            <a:r>
              <a:rPr lang="en-US" sz="2200" dirty="0" smtClean="0"/>
              <a:t> Check Post on GT Road and 4 </a:t>
            </a:r>
            <a:r>
              <a:rPr lang="en-US" sz="2200" dirty="0" err="1" smtClean="0"/>
              <a:t>kms</a:t>
            </a:r>
            <a:r>
              <a:rPr lang="en-US" sz="2200" dirty="0" smtClean="0"/>
              <a:t> from Garrison Check Post (MP Check Post 2) </a:t>
            </a:r>
          </a:p>
          <a:p>
            <a:pPr lvl="1" algn="just">
              <a:lnSpc>
                <a:spcPct val="150000"/>
              </a:lnSpc>
              <a:buFont typeface="Wingdings" pitchFamily="2" charset="2"/>
              <a:buChar char="§"/>
            </a:pPr>
            <a:r>
              <a:rPr lang="en-US" sz="2200" dirty="0" smtClean="0"/>
              <a:t>Buses will be available at Garrison MP Check Post</a:t>
            </a:r>
          </a:p>
          <a:p>
            <a:pPr lvl="2" algn="just">
              <a:lnSpc>
                <a:spcPct val="150000"/>
              </a:lnSpc>
            </a:pPr>
            <a:r>
              <a:rPr lang="en-US" sz="2200" dirty="0" smtClean="0"/>
              <a:t>First bus leaves at 1:00 PM</a:t>
            </a:r>
          </a:p>
          <a:p>
            <a:pPr lvl="2" algn="just">
              <a:lnSpc>
                <a:spcPct val="150000"/>
              </a:lnSpc>
            </a:pPr>
            <a:r>
              <a:rPr lang="en-US" sz="2200" dirty="0" smtClean="0"/>
              <a:t>Last bus leaves at 1:45 PM </a:t>
            </a:r>
          </a:p>
          <a:p>
            <a:pPr lvl="1" algn="just">
              <a:lnSpc>
                <a:spcPct val="150000"/>
              </a:lnSpc>
              <a:buFont typeface="Wingdings" pitchFamily="2" charset="2"/>
              <a:buChar char="§"/>
            </a:pPr>
            <a:r>
              <a:rPr lang="en-US" sz="2200" dirty="0" smtClean="0"/>
              <a:t>Private wagons also pass near the ISSB Gujranwala</a:t>
            </a:r>
          </a:p>
        </p:txBody>
      </p:sp>
      <p:sp>
        <p:nvSpPr>
          <p:cNvPr id="4" name="Slide Number Placeholder 3"/>
          <p:cNvSpPr>
            <a:spLocks noGrp="1"/>
          </p:cNvSpPr>
          <p:nvPr>
            <p:ph type="sldNum" sz="quarter" idx="12"/>
          </p:nvPr>
        </p:nvSpPr>
        <p:spPr/>
        <p:txBody>
          <a:bodyPr>
            <a:normAutofit fontScale="92500" lnSpcReduction="20000"/>
          </a:bodyPr>
          <a:lstStyle/>
          <a:p>
            <a:fld id="{B6F15528-21DE-4FAA-801E-634DDDAF4B2B}" type="slidenum">
              <a:rPr lang="en-US" smtClean="0"/>
              <a:pPr/>
              <a:t>27</a:t>
            </a:fld>
            <a:endParaRPr lang="en-US"/>
          </a:p>
        </p:txBody>
      </p:sp>
    </p:spTree>
    <p:extLst>
      <p:ext uri="{BB962C8B-B14F-4D97-AF65-F5344CB8AC3E}">
        <p14:creationId xmlns:p14="http://schemas.microsoft.com/office/powerpoint/2010/main" val="127142634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Arrival</a:t>
            </a:r>
            <a:endParaRPr lang="en-US" b="1" dirty="0"/>
          </a:p>
        </p:txBody>
      </p:sp>
      <p:sp>
        <p:nvSpPr>
          <p:cNvPr id="3" name="Content Placeholder 2"/>
          <p:cNvSpPr>
            <a:spLocks noGrp="1"/>
          </p:cNvSpPr>
          <p:nvPr>
            <p:ph sz="quarter" idx="13"/>
          </p:nvPr>
        </p:nvSpPr>
        <p:spPr/>
        <p:txBody>
          <a:bodyPr>
            <a:normAutofit/>
          </a:bodyPr>
          <a:lstStyle/>
          <a:p>
            <a:pPr algn="just">
              <a:lnSpc>
                <a:spcPct val="150000"/>
              </a:lnSpc>
            </a:pPr>
            <a:r>
              <a:rPr lang="en-US" b="1" u="sng" dirty="0" smtClean="0"/>
              <a:t>ISSB </a:t>
            </a:r>
            <a:r>
              <a:rPr lang="en-US" b="1" u="sng" dirty="0" err="1" smtClean="0"/>
              <a:t>Malir</a:t>
            </a:r>
            <a:endParaRPr lang="en-US" b="1" u="sng" dirty="0"/>
          </a:p>
          <a:p>
            <a:pPr lvl="1" algn="just">
              <a:lnSpc>
                <a:spcPct val="150000"/>
              </a:lnSpc>
            </a:pPr>
            <a:r>
              <a:rPr lang="en-US" sz="2200" dirty="0"/>
              <a:t>It is 5 </a:t>
            </a:r>
            <a:r>
              <a:rPr lang="en-US" sz="2200" dirty="0" err="1"/>
              <a:t>kms</a:t>
            </a:r>
            <a:r>
              <a:rPr lang="en-US" sz="2200" dirty="0"/>
              <a:t> away from </a:t>
            </a:r>
            <a:r>
              <a:rPr lang="en-US" sz="2200" dirty="0" err="1"/>
              <a:t>Malir</a:t>
            </a:r>
            <a:r>
              <a:rPr lang="en-US" sz="2200" dirty="0"/>
              <a:t> Halt Railway </a:t>
            </a:r>
            <a:r>
              <a:rPr lang="en-US" sz="2200" dirty="0" smtClean="0"/>
              <a:t>Station / Bus </a:t>
            </a:r>
            <a:r>
              <a:rPr lang="en-US" sz="2200" dirty="0"/>
              <a:t>Stand and about 15 </a:t>
            </a:r>
            <a:r>
              <a:rPr lang="en-US" sz="2200" dirty="0" err="1"/>
              <a:t>kms</a:t>
            </a:r>
            <a:r>
              <a:rPr lang="en-US" sz="2200" dirty="0"/>
              <a:t> from Karachi </a:t>
            </a:r>
            <a:r>
              <a:rPr lang="en-US" sz="2200" dirty="0" err="1"/>
              <a:t>Cantt</a:t>
            </a:r>
            <a:r>
              <a:rPr lang="en-US" sz="2200" dirty="0"/>
              <a:t> </a:t>
            </a:r>
            <a:r>
              <a:rPr lang="en-US" sz="2200" dirty="0" smtClean="0"/>
              <a:t>Station</a:t>
            </a:r>
            <a:endParaRPr lang="en-US" sz="2200" dirty="0"/>
          </a:p>
          <a:p>
            <a:pPr lvl="2" algn="just">
              <a:lnSpc>
                <a:spcPct val="150000"/>
              </a:lnSpc>
              <a:buFont typeface="Wingdings" pitchFamily="2" charset="2"/>
              <a:buChar char="§"/>
            </a:pPr>
            <a:r>
              <a:rPr lang="en-US" sz="2200" dirty="0" smtClean="0"/>
              <a:t>First </a:t>
            </a:r>
            <a:r>
              <a:rPr lang="en-US" sz="2200" dirty="0"/>
              <a:t>bus leaves at 1.00 PM</a:t>
            </a:r>
          </a:p>
          <a:p>
            <a:pPr lvl="2" algn="just">
              <a:lnSpc>
                <a:spcPct val="150000"/>
              </a:lnSpc>
              <a:buFont typeface="Wingdings" pitchFamily="2" charset="2"/>
              <a:buChar char="§"/>
            </a:pPr>
            <a:r>
              <a:rPr lang="en-US" sz="2200" dirty="0" smtClean="0"/>
              <a:t>Last </a:t>
            </a:r>
            <a:r>
              <a:rPr lang="en-US" sz="2200" dirty="0"/>
              <a:t>Bus leaves at 1.45 PM</a:t>
            </a:r>
          </a:p>
          <a:p>
            <a:pPr algn="just">
              <a:lnSpc>
                <a:spcPct val="150000"/>
              </a:lnSpc>
            </a:pPr>
            <a:r>
              <a:rPr lang="en-US" dirty="0" smtClean="0"/>
              <a:t>This </a:t>
            </a:r>
            <a:r>
              <a:rPr lang="en-US" dirty="0"/>
              <a:t>facility is only for out station </a:t>
            </a:r>
            <a:r>
              <a:rPr lang="en-US" dirty="0" smtClean="0"/>
              <a:t>candidates</a:t>
            </a:r>
          </a:p>
          <a:p>
            <a:pPr algn="just">
              <a:lnSpc>
                <a:spcPct val="150000"/>
              </a:lnSpc>
            </a:pPr>
            <a:r>
              <a:rPr lang="en-US" dirty="0" smtClean="0"/>
              <a:t>Candidates coming </a:t>
            </a:r>
            <a:r>
              <a:rPr lang="en-US" dirty="0"/>
              <a:t>from within Karachi may report directly to ISSB </a:t>
            </a:r>
            <a:r>
              <a:rPr lang="en-US" dirty="0" err="1"/>
              <a:t>Malir</a:t>
            </a:r>
            <a:r>
              <a:rPr lang="en-US" dirty="0"/>
              <a:t> </a:t>
            </a:r>
            <a:r>
              <a:rPr lang="en-US" dirty="0" err="1" smtClean="0"/>
              <a:t>Cantt</a:t>
            </a:r>
            <a:endParaRPr lang="en-US" dirty="0"/>
          </a:p>
        </p:txBody>
      </p:sp>
      <p:sp>
        <p:nvSpPr>
          <p:cNvPr id="4" name="Slide Number Placeholder 3"/>
          <p:cNvSpPr>
            <a:spLocks noGrp="1"/>
          </p:cNvSpPr>
          <p:nvPr>
            <p:ph type="sldNum" sz="quarter" idx="12"/>
          </p:nvPr>
        </p:nvSpPr>
        <p:spPr/>
        <p:txBody>
          <a:bodyPr>
            <a:normAutofit fontScale="92500" lnSpcReduction="20000"/>
          </a:bodyPr>
          <a:lstStyle/>
          <a:p>
            <a:fld id="{B6F15528-21DE-4FAA-801E-634DDDAF4B2B}" type="slidenum">
              <a:rPr lang="en-US" smtClean="0"/>
              <a:pPr/>
              <a:t>28</a:t>
            </a:fld>
            <a:endParaRPr lang="en-US"/>
          </a:p>
        </p:txBody>
      </p:sp>
    </p:spTree>
    <p:extLst>
      <p:ext uri="{BB962C8B-B14F-4D97-AF65-F5344CB8AC3E}">
        <p14:creationId xmlns:p14="http://schemas.microsoft.com/office/powerpoint/2010/main" val="343212156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Boarding and Lodging</a:t>
            </a:r>
          </a:p>
        </p:txBody>
      </p:sp>
      <p:sp>
        <p:nvSpPr>
          <p:cNvPr id="3" name="Content Placeholder 2"/>
          <p:cNvSpPr>
            <a:spLocks noGrp="1"/>
          </p:cNvSpPr>
          <p:nvPr>
            <p:ph sz="quarter" idx="13"/>
          </p:nvPr>
        </p:nvSpPr>
        <p:spPr/>
        <p:txBody>
          <a:bodyPr>
            <a:normAutofit/>
          </a:bodyPr>
          <a:lstStyle/>
          <a:p>
            <a:pPr algn="just">
              <a:lnSpc>
                <a:spcPts val="3000"/>
              </a:lnSpc>
            </a:pPr>
            <a:r>
              <a:rPr lang="en-US" dirty="0" smtClean="0"/>
              <a:t> You </a:t>
            </a:r>
            <a:r>
              <a:rPr lang="en-US" dirty="0"/>
              <a:t>will be provided free messing and lodging at the ISSB. Therefore you need not to bring any </a:t>
            </a:r>
            <a:r>
              <a:rPr lang="en-US" dirty="0" smtClean="0"/>
              <a:t>bedding</a:t>
            </a:r>
          </a:p>
          <a:p>
            <a:pPr algn="just">
              <a:lnSpc>
                <a:spcPts val="3000"/>
              </a:lnSpc>
            </a:pPr>
            <a:r>
              <a:rPr lang="en-US" dirty="0" smtClean="0"/>
              <a:t>You can </a:t>
            </a:r>
            <a:r>
              <a:rPr lang="en-US" dirty="0"/>
              <a:t>have your clothes washed and pressed on </a:t>
            </a:r>
            <a:r>
              <a:rPr lang="en-US" dirty="0" smtClean="0"/>
              <a:t>payment</a:t>
            </a:r>
          </a:p>
          <a:p>
            <a:pPr algn="just">
              <a:lnSpc>
                <a:spcPts val="3000"/>
              </a:lnSpc>
            </a:pPr>
            <a:r>
              <a:rPr lang="en-US" dirty="0" smtClean="0"/>
              <a:t>Barber’s </a:t>
            </a:r>
            <a:r>
              <a:rPr lang="en-US" dirty="0"/>
              <a:t>services are also </a:t>
            </a:r>
            <a:r>
              <a:rPr lang="en-US" dirty="0" smtClean="0"/>
              <a:t>available</a:t>
            </a:r>
          </a:p>
          <a:p>
            <a:pPr algn="just">
              <a:lnSpc>
                <a:spcPts val="3000"/>
              </a:lnSpc>
            </a:pPr>
            <a:r>
              <a:rPr lang="en-US" dirty="0" smtClean="0"/>
              <a:t>It </a:t>
            </a:r>
            <a:r>
              <a:rPr lang="en-US" dirty="0"/>
              <a:t>has been observed that while coming to ISSB many candidates do not take precautionary measures regarding their food and consume eatable from unhygienic </a:t>
            </a:r>
            <a:r>
              <a:rPr lang="en-US" dirty="0" smtClean="0"/>
              <a:t>places. This </a:t>
            </a:r>
            <a:r>
              <a:rPr lang="en-US" dirty="0"/>
              <a:t>carelessness makes them sick and can result into various stomach diseases, which affect their performance at ISSB</a:t>
            </a:r>
            <a:r>
              <a:rPr lang="en-US" dirty="0" smtClean="0"/>
              <a:t>. You </a:t>
            </a:r>
            <a:r>
              <a:rPr lang="en-US" dirty="0"/>
              <a:t>are advised to be more careful regarding your food while traveling to ISSB and refrain eating from low standard </a:t>
            </a:r>
            <a:r>
              <a:rPr lang="en-US" dirty="0" smtClean="0"/>
              <a:t>sources</a:t>
            </a:r>
            <a:endParaRPr lang="en-US" dirty="0"/>
          </a:p>
        </p:txBody>
      </p:sp>
      <p:sp>
        <p:nvSpPr>
          <p:cNvPr id="4" name="Slide Number Placeholder 3"/>
          <p:cNvSpPr>
            <a:spLocks noGrp="1"/>
          </p:cNvSpPr>
          <p:nvPr>
            <p:ph type="sldNum" sz="quarter" idx="12"/>
          </p:nvPr>
        </p:nvSpPr>
        <p:spPr/>
        <p:txBody>
          <a:bodyPr>
            <a:normAutofit fontScale="92500" lnSpcReduction="20000"/>
          </a:bodyPr>
          <a:lstStyle/>
          <a:p>
            <a:fld id="{B6F15528-21DE-4FAA-801E-634DDDAF4B2B}" type="slidenum">
              <a:rPr lang="en-US" smtClean="0"/>
              <a:pPr/>
              <a:t>29</a:t>
            </a:fld>
            <a:endParaRPr lang="en-US"/>
          </a:p>
        </p:txBody>
      </p:sp>
    </p:spTree>
    <p:extLst>
      <p:ext uri="{BB962C8B-B14F-4D97-AF65-F5344CB8AC3E}">
        <p14:creationId xmlns:p14="http://schemas.microsoft.com/office/powerpoint/2010/main" val="138182595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INTRODUCTION</a:t>
            </a:r>
            <a:endParaRPr lang="en-US" dirty="0"/>
          </a:p>
        </p:txBody>
      </p:sp>
      <p:sp>
        <p:nvSpPr>
          <p:cNvPr id="3" name="Slide Number Placeholder 2"/>
          <p:cNvSpPr>
            <a:spLocks noGrp="1"/>
          </p:cNvSpPr>
          <p:nvPr>
            <p:ph type="sldNum" sz="quarter" idx="12"/>
          </p:nvPr>
        </p:nvSpPr>
        <p:spPr/>
        <p:txBody>
          <a:bodyPr>
            <a:normAutofit fontScale="92500" lnSpcReduction="20000"/>
          </a:bodyPr>
          <a:lstStyle/>
          <a:p>
            <a:fld id="{B6F15528-21DE-4FAA-801E-634DDDAF4B2B}" type="slidenum">
              <a:rPr lang="en-US" smtClean="0"/>
              <a:pPr/>
              <a:t>3</a:t>
            </a:fld>
            <a:endParaRPr lang="en-US"/>
          </a:p>
        </p:txBody>
      </p:sp>
    </p:spTree>
    <p:extLst>
      <p:ext uri="{BB962C8B-B14F-4D97-AF65-F5344CB8AC3E}">
        <p14:creationId xmlns:p14="http://schemas.microsoft.com/office/powerpoint/2010/main" val="336370748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Clothing</a:t>
            </a:r>
            <a:endParaRPr lang="en-US" b="1" dirty="0"/>
          </a:p>
        </p:txBody>
      </p:sp>
      <p:sp>
        <p:nvSpPr>
          <p:cNvPr id="3" name="Content Placeholder 2"/>
          <p:cNvSpPr>
            <a:spLocks noGrp="1"/>
          </p:cNvSpPr>
          <p:nvPr>
            <p:ph sz="quarter" idx="13"/>
          </p:nvPr>
        </p:nvSpPr>
        <p:spPr>
          <a:xfrm>
            <a:off x="274320" y="1298448"/>
            <a:ext cx="8595360" cy="4937760"/>
          </a:xfrm>
        </p:spPr>
        <p:txBody>
          <a:bodyPr>
            <a:noAutofit/>
          </a:bodyPr>
          <a:lstStyle/>
          <a:p>
            <a:pPr algn="just">
              <a:lnSpc>
                <a:spcPct val="150000"/>
              </a:lnSpc>
            </a:pPr>
            <a:r>
              <a:rPr lang="en-US" dirty="0" smtClean="0"/>
              <a:t>You </a:t>
            </a:r>
            <a:r>
              <a:rPr lang="en-US" dirty="0"/>
              <a:t>are advised to </a:t>
            </a:r>
            <a:r>
              <a:rPr lang="en-US" dirty="0" smtClean="0"/>
              <a:t>take </a:t>
            </a:r>
            <a:r>
              <a:rPr lang="en-US" dirty="0"/>
              <a:t>your clothing according to the prevalent </a:t>
            </a:r>
            <a:r>
              <a:rPr lang="en-US" dirty="0" smtClean="0"/>
              <a:t>weather as </a:t>
            </a:r>
            <a:r>
              <a:rPr lang="en-US" dirty="0" err="1" smtClean="0"/>
              <a:t>fol</a:t>
            </a:r>
            <a:r>
              <a:rPr lang="en-US" dirty="0" smtClean="0"/>
              <a:t>:-</a:t>
            </a:r>
            <a:endParaRPr lang="en-US" dirty="0"/>
          </a:p>
          <a:p>
            <a:pPr lvl="1" algn="just">
              <a:lnSpc>
                <a:spcPct val="150000"/>
              </a:lnSpc>
            </a:pPr>
            <a:r>
              <a:rPr lang="en-US" sz="2200" dirty="0"/>
              <a:t> </a:t>
            </a:r>
            <a:r>
              <a:rPr lang="en-US" sz="2200" dirty="0" smtClean="0"/>
              <a:t>Shorts </a:t>
            </a:r>
            <a:r>
              <a:rPr lang="en-US" sz="2200" dirty="0"/>
              <a:t>white = 1 Pair</a:t>
            </a:r>
          </a:p>
          <a:p>
            <a:pPr lvl="1" algn="just">
              <a:lnSpc>
                <a:spcPct val="150000"/>
              </a:lnSpc>
            </a:pPr>
            <a:r>
              <a:rPr lang="en-US" sz="2200" dirty="0"/>
              <a:t> Canvas </a:t>
            </a:r>
            <a:r>
              <a:rPr lang="en-US" sz="2200" dirty="0" smtClean="0"/>
              <a:t>Shoes / Joggers </a:t>
            </a:r>
            <a:r>
              <a:rPr lang="en-US" sz="2200" dirty="0"/>
              <a:t>= 1 Pair</a:t>
            </a:r>
          </a:p>
          <a:p>
            <a:pPr lvl="1" algn="just">
              <a:lnSpc>
                <a:spcPct val="150000"/>
              </a:lnSpc>
            </a:pPr>
            <a:r>
              <a:rPr lang="en-US" sz="2200" dirty="0"/>
              <a:t> Socks White = 1 Pair</a:t>
            </a:r>
          </a:p>
          <a:p>
            <a:pPr lvl="1" algn="just">
              <a:lnSpc>
                <a:spcPct val="150000"/>
              </a:lnSpc>
            </a:pPr>
            <a:r>
              <a:rPr lang="en-US" sz="2200" dirty="0"/>
              <a:t> Vest or </a:t>
            </a:r>
            <a:r>
              <a:rPr lang="en-US" sz="2200" dirty="0" smtClean="0"/>
              <a:t>Sports Shirt White = </a:t>
            </a:r>
            <a:r>
              <a:rPr lang="en-US" sz="2200" dirty="0"/>
              <a:t>1 Pair</a:t>
            </a:r>
          </a:p>
          <a:p>
            <a:pPr lvl="1" algn="just">
              <a:lnSpc>
                <a:spcPct val="150000"/>
              </a:lnSpc>
            </a:pPr>
            <a:r>
              <a:rPr lang="en-US" sz="2200" dirty="0"/>
              <a:t> Track </a:t>
            </a:r>
            <a:r>
              <a:rPr lang="en-US" sz="2200" dirty="0" smtClean="0"/>
              <a:t>Suit / Pull-over </a:t>
            </a:r>
            <a:r>
              <a:rPr lang="en-US" sz="2200" dirty="0"/>
              <a:t>or Jersey (in winter) = 1 </a:t>
            </a:r>
            <a:r>
              <a:rPr lang="en-US" sz="2200" dirty="0" smtClean="0"/>
              <a:t>Pair</a:t>
            </a:r>
          </a:p>
          <a:p>
            <a:pPr algn="just">
              <a:lnSpc>
                <a:spcPct val="150000"/>
              </a:lnSpc>
            </a:pPr>
            <a:r>
              <a:rPr lang="en-US" dirty="0" smtClean="0"/>
              <a:t>Above </a:t>
            </a:r>
            <a:r>
              <a:rPr lang="en-US" dirty="0"/>
              <a:t>items are also available with ISSB gift shop and canteen, which can be purchased on cash </a:t>
            </a:r>
            <a:r>
              <a:rPr lang="en-US" dirty="0" smtClean="0"/>
              <a:t>payment</a:t>
            </a:r>
          </a:p>
        </p:txBody>
      </p:sp>
      <p:sp>
        <p:nvSpPr>
          <p:cNvPr id="4" name="Slide Number Placeholder 3"/>
          <p:cNvSpPr>
            <a:spLocks noGrp="1"/>
          </p:cNvSpPr>
          <p:nvPr>
            <p:ph type="sldNum" sz="quarter" idx="12"/>
          </p:nvPr>
        </p:nvSpPr>
        <p:spPr/>
        <p:txBody>
          <a:bodyPr>
            <a:normAutofit fontScale="92500" lnSpcReduction="20000"/>
          </a:bodyPr>
          <a:lstStyle/>
          <a:p>
            <a:fld id="{B6F15528-21DE-4FAA-801E-634DDDAF4B2B}" type="slidenum">
              <a:rPr lang="en-US" smtClean="0"/>
              <a:pPr/>
              <a:t>30</a:t>
            </a:fld>
            <a:endParaRPr lang="en-US"/>
          </a:p>
        </p:txBody>
      </p:sp>
    </p:spTree>
    <p:extLst>
      <p:ext uri="{BB962C8B-B14F-4D97-AF65-F5344CB8AC3E}">
        <p14:creationId xmlns:p14="http://schemas.microsoft.com/office/powerpoint/2010/main" val="187043377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274320" y="1298448"/>
            <a:ext cx="8595360" cy="4937760"/>
          </a:xfrm>
        </p:spPr>
        <p:txBody>
          <a:bodyPr>
            <a:normAutofit/>
          </a:bodyPr>
          <a:lstStyle/>
          <a:p>
            <a:pPr>
              <a:lnSpc>
                <a:spcPct val="150000"/>
              </a:lnSpc>
            </a:pPr>
            <a:r>
              <a:rPr lang="en-US" dirty="0"/>
              <a:t>Candidates are expected to appear before the Selection Board with a clean and smart </a:t>
            </a:r>
            <a:r>
              <a:rPr lang="en-US" dirty="0" smtClean="0"/>
              <a:t>posture</a:t>
            </a:r>
          </a:p>
          <a:p>
            <a:pPr>
              <a:lnSpc>
                <a:spcPct val="150000"/>
              </a:lnSpc>
            </a:pPr>
            <a:r>
              <a:rPr lang="en-US" dirty="0" smtClean="0"/>
              <a:t>In </a:t>
            </a:r>
            <a:r>
              <a:rPr lang="en-US" dirty="0"/>
              <a:t>this regard, following dress may be worn during Group Discussion, Group Planning and Interview with proper hair cut and </a:t>
            </a:r>
            <a:r>
              <a:rPr lang="en-US" dirty="0" smtClean="0"/>
              <a:t>shave:-</a:t>
            </a:r>
          </a:p>
          <a:p>
            <a:pPr lvl="1">
              <a:lnSpc>
                <a:spcPct val="150000"/>
              </a:lnSpc>
            </a:pPr>
            <a:r>
              <a:rPr lang="en-US" sz="2200" dirty="0"/>
              <a:t>Summer: </a:t>
            </a:r>
            <a:r>
              <a:rPr lang="en-US" sz="2200" dirty="0" err="1"/>
              <a:t>Shalwar</a:t>
            </a:r>
            <a:r>
              <a:rPr lang="en-US" sz="2200" dirty="0"/>
              <a:t> </a:t>
            </a:r>
            <a:r>
              <a:rPr lang="en-US" sz="2200" dirty="0" err="1"/>
              <a:t>Qameez</a:t>
            </a:r>
            <a:r>
              <a:rPr lang="en-US" sz="2200" dirty="0"/>
              <a:t> </a:t>
            </a:r>
            <a:r>
              <a:rPr lang="en-US" sz="2200" dirty="0" smtClean="0"/>
              <a:t> / Shirt </a:t>
            </a:r>
            <a:r>
              <a:rPr lang="en-US" sz="2200" dirty="0"/>
              <a:t>and Trousers</a:t>
            </a:r>
          </a:p>
          <a:p>
            <a:pPr lvl="1">
              <a:lnSpc>
                <a:spcPct val="150000"/>
              </a:lnSpc>
            </a:pPr>
            <a:r>
              <a:rPr lang="en-US" sz="2200" dirty="0"/>
              <a:t> </a:t>
            </a:r>
            <a:r>
              <a:rPr lang="en-US" sz="2200" dirty="0" smtClean="0"/>
              <a:t>Winter: </a:t>
            </a:r>
            <a:r>
              <a:rPr lang="en-US" sz="2200" dirty="0" err="1" smtClean="0"/>
              <a:t>Shalwar</a:t>
            </a:r>
            <a:r>
              <a:rPr lang="en-US" sz="2200" dirty="0" smtClean="0"/>
              <a:t> </a:t>
            </a:r>
            <a:r>
              <a:rPr lang="en-US" sz="2200" dirty="0" err="1" smtClean="0"/>
              <a:t>Qameez</a:t>
            </a:r>
            <a:r>
              <a:rPr lang="en-US" sz="2200" dirty="0" smtClean="0"/>
              <a:t> / Lounge Suit / Combination or shirt, Trousers and Pull over / Jersey</a:t>
            </a:r>
            <a:endParaRPr lang="en-US" sz="2200" dirty="0"/>
          </a:p>
        </p:txBody>
      </p:sp>
      <p:sp>
        <p:nvSpPr>
          <p:cNvPr id="4" name="Title 1"/>
          <p:cNvSpPr>
            <a:spLocks noGrp="1"/>
          </p:cNvSpPr>
          <p:nvPr>
            <p:ph type="title"/>
          </p:nvPr>
        </p:nvSpPr>
        <p:spPr>
          <a:xfrm>
            <a:off x="276225" y="228600"/>
            <a:ext cx="8591550" cy="1066801"/>
          </a:xfrm>
        </p:spPr>
        <p:txBody>
          <a:bodyPr/>
          <a:lstStyle/>
          <a:p>
            <a:r>
              <a:rPr lang="en-US" b="1" dirty="0" smtClean="0"/>
              <a:t>Clothing</a:t>
            </a:r>
            <a:endParaRPr lang="en-US" b="1" dirty="0"/>
          </a:p>
        </p:txBody>
      </p:sp>
      <p:sp>
        <p:nvSpPr>
          <p:cNvPr id="5" name="Slide Number Placeholder 4"/>
          <p:cNvSpPr>
            <a:spLocks noGrp="1"/>
          </p:cNvSpPr>
          <p:nvPr>
            <p:ph type="sldNum" sz="quarter" idx="12"/>
          </p:nvPr>
        </p:nvSpPr>
        <p:spPr/>
        <p:txBody>
          <a:bodyPr>
            <a:normAutofit fontScale="92500" lnSpcReduction="20000"/>
          </a:bodyPr>
          <a:lstStyle/>
          <a:p>
            <a:fld id="{B6F15528-21DE-4FAA-801E-634DDDAF4B2B}" type="slidenum">
              <a:rPr lang="en-US" smtClean="0"/>
              <a:pPr/>
              <a:t>31</a:t>
            </a:fld>
            <a:endParaRPr lang="en-US"/>
          </a:p>
        </p:txBody>
      </p:sp>
    </p:spTree>
    <p:extLst>
      <p:ext uri="{BB962C8B-B14F-4D97-AF65-F5344CB8AC3E}">
        <p14:creationId xmlns:p14="http://schemas.microsoft.com/office/powerpoint/2010/main" val="141136324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Documents Required</a:t>
            </a:r>
            <a:endParaRPr lang="en-US" b="1" dirty="0"/>
          </a:p>
        </p:txBody>
      </p:sp>
      <p:sp>
        <p:nvSpPr>
          <p:cNvPr id="3" name="Content Placeholder 2"/>
          <p:cNvSpPr>
            <a:spLocks noGrp="1"/>
          </p:cNvSpPr>
          <p:nvPr>
            <p:ph sz="quarter" idx="13"/>
          </p:nvPr>
        </p:nvSpPr>
        <p:spPr>
          <a:xfrm>
            <a:off x="274320" y="1170296"/>
            <a:ext cx="8595360" cy="4937760"/>
          </a:xfrm>
        </p:spPr>
        <p:txBody>
          <a:bodyPr>
            <a:noAutofit/>
          </a:bodyPr>
          <a:lstStyle/>
          <a:p>
            <a:pPr algn="just"/>
            <a:r>
              <a:rPr lang="en-US" dirty="0"/>
              <a:t>You are required to </a:t>
            </a:r>
            <a:r>
              <a:rPr lang="en-US" dirty="0" smtClean="0"/>
              <a:t>take </a:t>
            </a:r>
            <a:r>
              <a:rPr lang="en-US" dirty="0"/>
              <a:t>along the following </a:t>
            </a:r>
            <a:r>
              <a:rPr lang="en-US" b="1" dirty="0"/>
              <a:t>ORIGINAL</a:t>
            </a:r>
            <a:r>
              <a:rPr lang="en-US" dirty="0"/>
              <a:t> documents-</a:t>
            </a:r>
          </a:p>
          <a:p>
            <a:pPr lvl="1" algn="just"/>
            <a:r>
              <a:rPr lang="en-US" sz="2200" dirty="0" smtClean="0"/>
              <a:t>Original Matric certificate issued by board</a:t>
            </a:r>
          </a:p>
          <a:p>
            <a:pPr lvl="1" algn="just"/>
            <a:r>
              <a:rPr lang="en-US" sz="2200" dirty="0" smtClean="0"/>
              <a:t>Detailed marks sheet or Result card of matric </a:t>
            </a:r>
          </a:p>
          <a:p>
            <a:pPr lvl="1" algn="just"/>
            <a:r>
              <a:rPr lang="en-US" sz="2200" dirty="0" smtClean="0"/>
              <a:t>Candidates who </a:t>
            </a:r>
            <a:r>
              <a:rPr lang="en-US" sz="2200" dirty="0"/>
              <a:t>have not been issued with Matric Certificate by their concerned board should furnish a certificate </a:t>
            </a:r>
            <a:r>
              <a:rPr lang="en-US" sz="2200" dirty="0" smtClean="0"/>
              <a:t>signed </a:t>
            </a:r>
            <a:r>
              <a:rPr lang="en-US" sz="2200" dirty="0"/>
              <a:t>only by the Secretary </a:t>
            </a:r>
            <a:r>
              <a:rPr lang="en-US" sz="2200" dirty="0" smtClean="0"/>
              <a:t>Board</a:t>
            </a:r>
            <a:endParaRPr lang="en-US" sz="2200" dirty="0"/>
          </a:p>
          <a:p>
            <a:pPr lvl="1" algn="just"/>
            <a:r>
              <a:rPr lang="en-US" sz="2200" dirty="0" smtClean="0"/>
              <a:t>Candidates who </a:t>
            </a:r>
            <a:r>
              <a:rPr lang="en-US" sz="2200" dirty="0"/>
              <a:t>appear with a “Duplicate” or “Revised” matric certificate or if they have amendments in their names or date of births, should provide certificate explaining the circumstances under which they were issued with “Duplicate” or “Revised” or Amended matric Certificate, signed only by the Secretary </a:t>
            </a:r>
            <a:r>
              <a:rPr lang="en-US" sz="2200" dirty="0" smtClean="0"/>
              <a:t>Board</a:t>
            </a:r>
            <a:r>
              <a:rPr lang="en-US" sz="2200" dirty="0"/>
              <a:t> </a:t>
            </a:r>
          </a:p>
          <a:p>
            <a:pPr lvl="1" algn="just"/>
            <a:r>
              <a:rPr lang="en-US" sz="2200" dirty="0" smtClean="0"/>
              <a:t>The </a:t>
            </a:r>
            <a:r>
              <a:rPr lang="en-US" sz="2200" dirty="0"/>
              <a:t>original certificate and marks sheet/result card of Intermediate (FA/</a:t>
            </a:r>
            <a:r>
              <a:rPr lang="en-US" sz="2200" dirty="0" err="1"/>
              <a:t>FSc</a:t>
            </a:r>
            <a:r>
              <a:rPr lang="en-US" sz="2200" dirty="0"/>
              <a:t>, DAE/</a:t>
            </a:r>
            <a:r>
              <a:rPr lang="en-US" sz="2200" dirty="0" err="1"/>
              <a:t>D.Com</a:t>
            </a:r>
            <a:r>
              <a:rPr lang="en-US" sz="2200" dirty="0"/>
              <a:t>/DBA/ICS) is </a:t>
            </a:r>
            <a:r>
              <a:rPr lang="en-US" sz="2200" dirty="0" smtClean="0"/>
              <a:t>mandatory</a:t>
            </a:r>
            <a:endParaRPr lang="en-US" sz="2200" dirty="0"/>
          </a:p>
          <a:p>
            <a:pPr lvl="1" algn="just"/>
            <a:r>
              <a:rPr lang="en-US" sz="2200" dirty="0" smtClean="0"/>
              <a:t>Appearing </a:t>
            </a:r>
            <a:r>
              <a:rPr lang="en-US" sz="2200" dirty="0"/>
              <a:t>candidates who have completed FA/</a:t>
            </a:r>
            <a:r>
              <a:rPr lang="en-US" sz="2200" dirty="0" err="1"/>
              <a:t>FSc</a:t>
            </a:r>
            <a:r>
              <a:rPr lang="en-US" sz="2200" dirty="0"/>
              <a:t> part-I will bring original part-I marks sheet along with surety/hope </a:t>
            </a:r>
            <a:r>
              <a:rPr lang="en-US" sz="2200" dirty="0" smtClean="0"/>
              <a:t>certificate</a:t>
            </a:r>
            <a:endParaRPr lang="en-US" sz="2200" dirty="0"/>
          </a:p>
        </p:txBody>
      </p:sp>
      <p:sp>
        <p:nvSpPr>
          <p:cNvPr id="4" name="Slide Number Placeholder 3"/>
          <p:cNvSpPr>
            <a:spLocks noGrp="1"/>
          </p:cNvSpPr>
          <p:nvPr>
            <p:ph type="sldNum" sz="quarter" idx="12"/>
          </p:nvPr>
        </p:nvSpPr>
        <p:spPr/>
        <p:txBody>
          <a:bodyPr>
            <a:normAutofit fontScale="92500" lnSpcReduction="20000"/>
          </a:bodyPr>
          <a:lstStyle/>
          <a:p>
            <a:fld id="{B6F15528-21DE-4FAA-801E-634DDDAF4B2B}" type="slidenum">
              <a:rPr lang="en-US" smtClean="0"/>
              <a:pPr/>
              <a:t>32</a:t>
            </a:fld>
            <a:endParaRPr lang="en-US"/>
          </a:p>
        </p:txBody>
      </p:sp>
    </p:spTree>
    <p:extLst>
      <p:ext uri="{BB962C8B-B14F-4D97-AF65-F5344CB8AC3E}">
        <p14:creationId xmlns:p14="http://schemas.microsoft.com/office/powerpoint/2010/main" val="391191439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Documents Required</a:t>
            </a:r>
            <a:endParaRPr lang="en-US" b="1" dirty="0"/>
          </a:p>
        </p:txBody>
      </p:sp>
      <p:sp>
        <p:nvSpPr>
          <p:cNvPr id="3" name="Content Placeholder 2"/>
          <p:cNvSpPr>
            <a:spLocks noGrp="1"/>
          </p:cNvSpPr>
          <p:nvPr>
            <p:ph sz="quarter" idx="13"/>
          </p:nvPr>
        </p:nvSpPr>
        <p:spPr/>
        <p:txBody>
          <a:bodyPr>
            <a:noAutofit/>
          </a:bodyPr>
          <a:lstStyle/>
          <a:p>
            <a:pPr lvl="1">
              <a:lnSpc>
                <a:spcPts val="2200"/>
              </a:lnSpc>
            </a:pPr>
            <a:r>
              <a:rPr lang="en-US" sz="2200" dirty="0" smtClean="0"/>
              <a:t>In </a:t>
            </a:r>
            <a:r>
              <a:rPr lang="en-US" sz="2200" dirty="0"/>
              <a:t>case of “O”, “A” level, equivalence certificate and birth certificate are compulsory. PHOTOCOPY OF ANY CERTIFICATE WILL NOT BE ACCEPTABLE</a:t>
            </a:r>
            <a:r>
              <a:rPr lang="en-US" sz="2200" dirty="0" smtClean="0"/>
              <a:t>.</a:t>
            </a:r>
            <a:r>
              <a:rPr lang="en-US" sz="2200" dirty="0"/>
              <a:t> </a:t>
            </a:r>
          </a:p>
          <a:p>
            <a:pPr lvl="1">
              <a:lnSpc>
                <a:spcPts val="2200"/>
              </a:lnSpc>
            </a:pPr>
            <a:r>
              <a:rPr lang="en-US" sz="2200" dirty="0" smtClean="0"/>
              <a:t>Those </a:t>
            </a:r>
            <a:r>
              <a:rPr lang="en-US" sz="2200" dirty="0"/>
              <a:t>candidates who have applied for the courses demanding qualifications higher than intermediate are also required to bring their superior degree/ certificates as mentioned in the concerned course </a:t>
            </a:r>
            <a:r>
              <a:rPr lang="en-US" sz="2200" dirty="0" smtClean="0"/>
              <a:t>advertisement</a:t>
            </a:r>
            <a:r>
              <a:rPr lang="en-US" sz="2200" dirty="0"/>
              <a:t> </a:t>
            </a:r>
          </a:p>
          <a:p>
            <a:pPr lvl="1">
              <a:lnSpc>
                <a:spcPts val="2200"/>
              </a:lnSpc>
            </a:pPr>
            <a:r>
              <a:rPr lang="en-US" sz="2200" dirty="0" smtClean="0"/>
              <a:t>Domicile </a:t>
            </a:r>
            <a:r>
              <a:rPr lang="en-US" sz="2200" dirty="0"/>
              <a:t>is a must for all those candidates of remote areas, who are eligible to apply on 45% marks in </a:t>
            </a:r>
            <a:r>
              <a:rPr lang="en-US" sz="2200" dirty="0" smtClean="0"/>
              <a:t>FA/</a:t>
            </a:r>
            <a:r>
              <a:rPr lang="en-US" sz="2200" dirty="0" err="1" smtClean="0"/>
              <a:t>FSc</a:t>
            </a:r>
            <a:r>
              <a:rPr lang="en-US" sz="2200" dirty="0"/>
              <a:t> </a:t>
            </a:r>
          </a:p>
          <a:p>
            <a:pPr lvl="1">
              <a:lnSpc>
                <a:spcPts val="2200"/>
              </a:lnSpc>
            </a:pPr>
            <a:r>
              <a:rPr lang="en-US" sz="2200" dirty="0" smtClean="0"/>
              <a:t>No </a:t>
            </a:r>
            <a:r>
              <a:rPr lang="en-US" sz="2200" dirty="0"/>
              <a:t>plastic coating is allowed on degrees/certificates except those which are already coated and cannot be </a:t>
            </a:r>
            <a:r>
              <a:rPr lang="en-US" sz="2200" dirty="0" smtClean="0"/>
              <a:t>removed</a:t>
            </a:r>
            <a:r>
              <a:rPr lang="en-US" sz="2200" dirty="0"/>
              <a:t> </a:t>
            </a:r>
          </a:p>
          <a:p>
            <a:pPr lvl="1">
              <a:lnSpc>
                <a:spcPts val="2200"/>
              </a:lnSpc>
            </a:pPr>
            <a:r>
              <a:rPr lang="en-US" sz="2200" dirty="0" smtClean="0"/>
              <a:t>In </a:t>
            </a:r>
            <a:r>
              <a:rPr lang="en-US" sz="2200" dirty="0"/>
              <a:t>case of non-possession of above-mentioned documents you will not be allowed to appear in the test and will be reverted back without paying traveling </a:t>
            </a:r>
            <a:r>
              <a:rPr lang="en-US" sz="2200" dirty="0" smtClean="0"/>
              <a:t>allowance</a:t>
            </a:r>
            <a:r>
              <a:rPr lang="en-US" sz="2200" dirty="0"/>
              <a:t> </a:t>
            </a:r>
          </a:p>
          <a:p>
            <a:pPr lvl="1">
              <a:lnSpc>
                <a:spcPts val="2200"/>
              </a:lnSpc>
            </a:pPr>
            <a:r>
              <a:rPr lang="en-US" sz="2200" dirty="0" smtClean="0"/>
              <a:t>Before </a:t>
            </a:r>
            <a:r>
              <a:rPr lang="en-US" sz="2200" dirty="0"/>
              <a:t>your arrival, you may contact GSO-2 (Selection) of your concerned ISSB on telephone number mentioned </a:t>
            </a:r>
            <a:r>
              <a:rPr lang="en-US" sz="2200" dirty="0" smtClean="0"/>
              <a:t>in calling up notices </a:t>
            </a:r>
            <a:r>
              <a:rPr lang="en-US" sz="2200" dirty="0"/>
              <a:t>to clarify any doubt about educational </a:t>
            </a:r>
            <a:r>
              <a:rPr lang="en-US" sz="2200" dirty="0" smtClean="0"/>
              <a:t>certificates</a:t>
            </a:r>
            <a:endParaRPr lang="en-US" sz="2200" dirty="0"/>
          </a:p>
        </p:txBody>
      </p:sp>
      <p:sp>
        <p:nvSpPr>
          <p:cNvPr id="4" name="Slide Number Placeholder 3"/>
          <p:cNvSpPr>
            <a:spLocks noGrp="1"/>
          </p:cNvSpPr>
          <p:nvPr>
            <p:ph type="sldNum" sz="quarter" idx="12"/>
          </p:nvPr>
        </p:nvSpPr>
        <p:spPr/>
        <p:txBody>
          <a:bodyPr>
            <a:normAutofit fontScale="92500" lnSpcReduction="20000"/>
          </a:bodyPr>
          <a:lstStyle/>
          <a:p>
            <a:fld id="{B6F15528-21DE-4FAA-801E-634DDDAF4B2B}" type="slidenum">
              <a:rPr lang="en-US" smtClean="0"/>
              <a:pPr/>
              <a:t>33</a:t>
            </a:fld>
            <a:endParaRPr lang="en-US"/>
          </a:p>
        </p:txBody>
      </p:sp>
    </p:spTree>
    <p:extLst>
      <p:ext uri="{BB962C8B-B14F-4D97-AF65-F5344CB8AC3E}">
        <p14:creationId xmlns:p14="http://schemas.microsoft.com/office/powerpoint/2010/main" val="101639914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Medical Facilities</a:t>
            </a:r>
            <a:endParaRPr lang="en-US" b="1" dirty="0"/>
          </a:p>
        </p:txBody>
      </p:sp>
      <p:sp>
        <p:nvSpPr>
          <p:cNvPr id="3" name="Content Placeholder 2"/>
          <p:cNvSpPr>
            <a:spLocks noGrp="1"/>
          </p:cNvSpPr>
          <p:nvPr>
            <p:ph sz="quarter" idx="13"/>
          </p:nvPr>
        </p:nvSpPr>
        <p:spPr/>
        <p:txBody>
          <a:bodyPr/>
          <a:lstStyle/>
          <a:p>
            <a:pPr>
              <a:lnSpc>
                <a:spcPct val="200000"/>
              </a:lnSpc>
            </a:pPr>
            <a:r>
              <a:rPr lang="en-US" dirty="0"/>
              <a:t>The Government of Pakistan will not be responsible to pay any compensation for any injuries sustained during the </a:t>
            </a:r>
            <a:r>
              <a:rPr lang="en-US" dirty="0" smtClean="0"/>
              <a:t>tests</a:t>
            </a:r>
          </a:p>
          <a:p>
            <a:pPr>
              <a:lnSpc>
                <a:spcPct val="200000"/>
              </a:lnSpc>
            </a:pPr>
            <a:r>
              <a:rPr lang="en-US" dirty="0" smtClean="0"/>
              <a:t>Every </a:t>
            </a:r>
            <a:r>
              <a:rPr lang="en-US" dirty="0"/>
              <a:t>possible medical assistance will, however, be provided free of </a:t>
            </a:r>
            <a:r>
              <a:rPr lang="en-US" dirty="0" smtClean="0"/>
              <a:t>charge</a:t>
            </a:r>
          </a:p>
          <a:p>
            <a:pPr>
              <a:lnSpc>
                <a:spcPct val="200000"/>
              </a:lnSpc>
            </a:pPr>
            <a:r>
              <a:rPr lang="en-US" dirty="0" smtClean="0"/>
              <a:t>Seriously </a:t>
            </a:r>
            <a:r>
              <a:rPr lang="en-US" dirty="0"/>
              <a:t>ill or injured candidates are treated at military </a:t>
            </a:r>
            <a:r>
              <a:rPr lang="en-US" dirty="0" smtClean="0"/>
              <a:t>hospitals</a:t>
            </a:r>
            <a:endParaRPr lang="en-US" dirty="0"/>
          </a:p>
        </p:txBody>
      </p:sp>
      <p:sp>
        <p:nvSpPr>
          <p:cNvPr id="4" name="Slide Number Placeholder 3"/>
          <p:cNvSpPr>
            <a:spLocks noGrp="1"/>
          </p:cNvSpPr>
          <p:nvPr>
            <p:ph type="sldNum" sz="quarter" idx="12"/>
          </p:nvPr>
        </p:nvSpPr>
        <p:spPr/>
        <p:txBody>
          <a:bodyPr>
            <a:normAutofit fontScale="92500" lnSpcReduction="20000"/>
          </a:bodyPr>
          <a:lstStyle/>
          <a:p>
            <a:fld id="{B6F15528-21DE-4FAA-801E-634DDDAF4B2B}" type="slidenum">
              <a:rPr lang="en-US" smtClean="0"/>
              <a:pPr/>
              <a:t>34</a:t>
            </a:fld>
            <a:endParaRPr lang="en-US"/>
          </a:p>
        </p:txBody>
      </p:sp>
    </p:spTree>
    <p:extLst>
      <p:ext uri="{BB962C8B-B14F-4D97-AF65-F5344CB8AC3E}">
        <p14:creationId xmlns:p14="http://schemas.microsoft.com/office/powerpoint/2010/main" val="331888328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Other Facilities</a:t>
            </a:r>
            <a:endParaRPr lang="en-US" b="1" dirty="0"/>
          </a:p>
        </p:txBody>
      </p:sp>
      <p:sp>
        <p:nvSpPr>
          <p:cNvPr id="3" name="Content Placeholder 2"/>
          <p:cNvSpPr>
            <a:spLocks noGrp="1"/>
          </p:cNvSpPr>
          <p:nvPr>
            <p:ph sz="quarter" idx="13"/>
          </p:nvPr>
        </p:nvSpPr>
        <p:spPr>
          <a:xfrm>
            <a:off x="274320" y="1295400"/>
            <a:ext cx="8595360" cy="4937760"/>
          </a:xfrm>
        </p:spPr>
        <p:txBody>
          <a:bodyPr>
            <a:noAutofit/>
          </a:bodyPr>
          <a:lstStyle/>
          <a:p>
            <a:r>
              <a:rPr lang="en-US" b="1" u="sng" dirty="0" smtClean="0"/>
              <a:t>Recreational Facilities </a:t>
            </a:r>
            <a:endParaRPr lang="en-US" b="1" u="sng" dirty="0"/>
          </a:p>
          <a:p>
            <a:pPr lvl="1"/>
            <a:r>
              <a:rPr lang="en-US" sz="2200" dirty="0"/>
              <a:t> </a:t>
            </a:r>
            <a:r>
              <a:rPr lang="en-US" sz="2200" dirty="0" smtClean="0"/>
              <a:t>TV</a:t>
            </a:r>
            <a:r>
              <a:rPr lang="en-US" sz="2200" dirty="0"/>
              <a:t>, newspapers and facilities for indoor games like Badminton and Table Tennis are available to the </a:t>
            </a:r>
            <a:r>
              <a:rPr lang="en-US" sz="2200" dirty="0" smtClean="0"/>
              <a:t>candidates</a:t>
            </a:r>
            <a:endParaRPr lang="en-US" sz="2200" dirty="0"/>
          </a:p>
          <a:p>
            <a:r>
              <a:rPr lang="en-US" dirty="0"/>
              <a:t> </a:t>
            </a:r>
            <a:r>
              <a:rPr lang="en-US" b="1" u="sng" dirty="0" smtClean="0"/>
              <a:t>Traveling Allowance </a:t>
            </a:r>
            <a:endParaRPr lang="en-US" b="1" u="sng" dirty="0"/>
          </a:p>
          <a:p>
            <a:pPr lvl="1"/>
            <a:r>
              <a:rPr lang="en-US" sz="2200" dirty="0"/>
              <a:t> </a:t>
            </a:r>
            <a:r>
              <a:rPr lang="en-US" sz="2200" dirty="0" smtClean="0"/>
              <a:t>Traveling </a:t>
            </a:r>
            <a:r>
              <a:rPr lang="en-US" sz="2200" dirty="0"/>
              <a:t>allowance will be paid to you before departure from </a:t>
            </a:r>
            <a:r>
              <a:rPr lang="en-US" sz="2200" dirty="0" smtClean="0"/>
              <a:t>ISSB</a:t>
            </a:r>
          </a:p>
          <a:p>
            <a:pPr lvl="1"/>
            <a:r>
              <a:rPr lang="en-US" sz="2200" dirty="0" smtClean="0"/>
              <a:t>This </a:t>
            </a:r>
            <a:r>
              <a:rPr lang="en-US" sz="2200" dirty="0"/>
              <a:t>is equal to the fare between the place of your residence and </a:t>
            </a:r>
            <a:r>
              <a:rPr lang="en-US" sz="2200" dirty="0" smtClean="0"/>
              <a:t>ISSB</a:t>
            </a:r>
          </a:p>
          <a:p>
            <a:pPr lvl="1"/>
            <a:r>
              <a:rPr lang="en-US" sz="2200" dirty="0" smtClean="0"/>
              <a:t>For </a:t>
            </a:r>
            <a:r>
              <a:rPr lang="en-US" sz="2200" dirty="0"/>
              <a:t>this purpose your place of residence will be considered the one, which has been mentioned in your </a:t>
            </a:r>
            <a:r>
              <a:rPr lang="en-US" sz="2200" dirty="0" smtClean="0"/>
              <a:t>application</a:t>
            </a:r>
          </a:p>
          <a:p>
            <a:pPr lvl="1"/>
            <a:r>
              <a:rPr lang="en-US" sz="2200" dirty="0" smtClean="0"/>
              <a:t>For </a:t>
            </a:r>
            <a:r>
              <a:rPr lang="en-US" sz="2200" dirty="0"/>
              <a:t>journey performed by road, the allowance will be calculated on the basis of bus </a:t>
            </a:r>
            <a:r>
              <a:rPr lang="en-US" sz="2200" dirty="0" smtClean="0"/>
              <a:t>fare</a:t>
            </a:r>
          </a:p>
          <a:p>
            <a:pPr lvl="1"/>
            <a:r>
              <a:rPr lang="en-US" sz="2200" dirty="0" smtClean="0"/>
              <a:t>If </a:t>
            </a:r>
            <a:r>
              <a:rPr lang="en-US" sz="2200" dirty="0"/>
              <a:t>the road journey is shorter than the rail journey the allowance will be paid on the basis of bus </a:t>
            </a:r>
            <a:r>
              <a:rPr lang="en-US" sz="2200" dirty="0" smtClean="0"/>
              <a:t>fare</a:t>
            </a:r>
          </a:p>
        </p:txBody>
      </p:sp>
      <p:sp>
        <p:nvSpPr>
          <p:cNvPr id="4" name="Slide Number Placeholder 3"/>
          <p:cNvSpPr>
            <a:spLocks noGrp="1"/>
          </p:cNvSpPr>
          <p:nvPr>
            <p:ph type="sldNum" sz="quarter" idx="12"/>
          </p:nvPr>
        </p:nvSpPr>
        <p:spPr/>
        <p:txBody>
          <a:bodyPr>
            <a:normAutofit fontScale="92500" lnSpcReduction="20000"/>
          </a:bodyPr>
          <a:lstStyle/>
          <a:p>
            <a:fld id="{B6F15528-21DE-4FAA-801E-634DDDAF4B2B}" type="slidenum">
              <a:rPr lang="en-US" smtClean="0"/>
              <a:pPr/>
              <a:t>35</a:t>
            </a:fld>
            <a:endParaRPr lang="en-US"/>
          </a:p>
        </p:txBody>
      </p:sp>
    </p:spTree>
    <p:extLst>
      <p:ext uri="{BB962C8B-B14F-4D97-AF65-F5344CB8AC3E}">
        <p14:creationId xmlns:p14="http://schemas.microsoft.com/office/powerpoint/2010/main" val="125457623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Prohibited Items</a:t>
            </a:r>
            <a:endParaRPr lang="en-US" b="1" dirty="0"/>
          </a:p>
        </p:txBody>
      </p:sp>
      <p:sp>
        <p:nvSpPr>
          <p:cNvPr id="3" name="Content Placeholder 2"/>
          <p:cNvSpPr>
            <a:spLocks noGrp="1"/>
          </p:cNvSpPr>
          <p:nvPr>
            <p:ph sz="quarter" idx="13"/>
          </p:nvPr>
        </p:nvSpPr>
        <p:spPr/>
        <p:txBody>
          <a:bodyPr/>
          <a:lstStyle/>
          <a:p>
            <a:r>
              <a:rPr lang="en-US" dirty="0"/>
              <a:t>Camera (all types)</a:t>
            </a:r>
          </a:p>
          <a:p>
            <a:r>
              <a:rPr lang="en-US" dirty="0" smtClean="0"/>
              <a:t>Audio </a:t>
            </a:r>
            <a:r>
              <a:rPr lang="en-US" dirty="0"/>
              <a:t>– visual items</a:t>
            </a:r>
          </a:p>
          <a:p>
            <a:r>
              <a:rPr lang="en-US" dirty="0" smtClean="0"/>
              <a:t>Knife </a:t>
            </a:r>
            <a:r>
              <a:rPr lang="en-US" dirty="0"/>
              <a:t>/ Sharp weapon</a:t>
            </a:r>
          </a:p>
          <a:p>
            <a:r>
              <a:rPr lang="en-US" dirty="0" smtClean="0"/>
              <a:t>Mobile </a:t>
            </a:r>
            <a:r>
              <a:rPr lang="en-US" dirty="0"/>
              <a:t>Phone</a:t>
            </a:r>
          </a:p>
          <a:p>
            <a:r>
              <a:rPr lang="en-US" dirty="0" smtClean="0"/>
              <a:t>Pets</a:t>
            </a:r>
            <a:endParaRPr lang="en-US" dirty="0"/>
          </a:p>
          <a:p>
            <a:r>
              <a:rPr lang="en-US" dirty="0" smtClean="0"/>
              <a:t>Liquors</a:t>
            </a:r>
            <a:r>
              <a:rPr lang="en-US" dirty="0"/>
              <a:t>/ Drugs</a:t>
            </a:r>
          </a:p>
          <a:p>
            <a:r>
              <a:rPr lang="en-US" dirty="0" smtClean="0"/>
              <a:t>Fire </a:t>
            </a:r>
            <a:r>
              <a:rPr lang="en-US" dirty="0"/>
              <a:t>Arms</a:t>
            </a:r>
          </a:p>
          <a:p>
            <a:r>
              <a:rPr lang="en-US" dirty="0" smtClean="0"/>
              <a:t>Government </a:t>
            </a:r>
            <a:r>
              <a:rPr lang="en-US" dirty="0"/>
              <a:t>banned items</a:t>
            </a:r>
          </a:p>
          <a:p>
            <a:r>
              <a:rPr lang="en-US" dirty="0" smtClean="0"/>
              <a:t>Any </a:t>
            </a:r>
            <a:r>
              <a:rPr lang="en-US" dirty="0"/>
              <a:t>valuable items</a:t>
            </a:r>
          </a:p>
          <a:p>
            <a:r>
              <a:rPr lang="en-US" dirty="0" smtClean="0"/>
              <a:t>Large </a:t>
            </a:r>
            <a:r>
              <a:rPr lang="en-US" dirty="0"/>
              <a:t>sum of money </a:t>
            </a:r>
          </a:p>
        </p:txBody>
      </p:sp>
      <p:sp>
        <p:nvSpPr>
          <p:cNvPr id="4" name="Slide Number Placeholder 3"/>
          <p:cNvSpPr>
            <a:spLocks noGrp="1"/>
          </p:cNvSpPr>
          <p:nvPr>
            <p:ph type="sldNum" sz="quarter" idx="12"/>
          </p:nvPr>
        </p:nvSpPr>
        <p:spPr/>
        <p:txBody>
          <a:bodyPr>
            <a:normAutofit fontScale="92500" lnSpcReduction="20000"/>
          </a:bodyPr>
          <a:lstStyle/>
          <a:p>
            <a:fld id="{B6F15528-21DE-4FAA-801E-634DDDAF4B2B}" type="slidenum">
              <a:rPr lang="en-US" smtClean="0"/>
              <a:pPr/>
              <a:t>36</a:t>
            </a:fld>
            <a:endParaRPr lang="en-US"/>
          </a:p>
        </p:txBody>
      </p:sp>
    </p:spTree>
    <p:extLst>
      <p:ext uri="{BB962C8B-B14F-4D97-AF65-F5344CB8AC3E}">
        <p14:creationId xmlns:p14="http://schemas.microsoft.com/office/powerpoint/2010/main" val="372443057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Miscellaneous</a:t>
            </a:r>
            <a:endParaRPr lang="en-US" b="1" dirty="0"/>
          </a:p>
        </p:txBody>
      </p:sp>
      <p:sp>
        <p:nvSpPr>
          <p:cNvPr id="3" name="Content Placeholder 2"/>
          <p:cNvSpPr>
            <a:spLocks noGrp="1"/>
          </p:cNvSpPr>
          <p:nvPr>
            <p:ph sz="quarter" idx="13"/>
          </p:nvPr>
        </p:nvSpPr>
        <p:spPr/>
        <p:txBody>
          <a:bodyPr>
            <a:normAutofit/>
          </a:bodyPr>
          <a:lstStyle/>
          <a:p>
            <a:pPr algn="just">
              <a:lnSpc>
                <a:spcPts val="3100"/>
              </a:lnSpc>
            </a:pPr>
            <a:r>
              <a:rPr lang="en-US" dirty="0" smtClean="0"/>
              <a:t>Any </a:t>
            </a:r>
            <a:r>
              <a:rPr lang="en-US" dirty="0"/>
              <a:t>attempt by you or by anyone on your behalf in the shape of “SIFARISH”, use of unfair means in Selection Board’s tests or non compliance of Board instructions will debar you for consideration for </a:t>
            </a:r>
            <a:r>
              <a:rPr lang="en-US" dirty="0" smtClean="0"/>
              <a:t>commission</a:t>
            </a:r>
            <a:endParaRPr lang="en-US" dirty="0"/>
          </a:p>
          <a:p>
            <a:pPr algn="just">
              <a:lnSpc>
                <a:spcPts val="3100"/>
              </a:lnSpc>
            </a:pPr>
            <a:r>
              <a:rPr lang="en-US" dirty="0" smtClean="0"/>
              <a:t>You </a:t>
            </a:r>
            <a:r>
              <a:rPr lang="en-US" dirty="0"/>
              <a:t>are advised not to approach ISSB directly or indirectly, for any favor regarding your selection before or during your tests. Any violation of this may result in your </a:t>
            </a:r>
            <a:r>
              <a:rPr lang="en-US" dirty="0" smtClean="0"/>
              <a:t>withdrawal</a:t>
            </a:r>
            <a:endParaRPr lang="en-US" dirty="0"/>
          </a:p>
          <a:p>
            <a:pPr algn="just">
              <a:lnSpc>
                <a:spcPts val="3100"/>
              </a:lnSpc>
            </a:pPr>
            <a:r>
              <a:rPr lang="en-US" dirty="0" smtClean="0"/>
              <a:t>Candidates </a:t>
            </a:r>
            <a:r>
              <a:rPr lang="en-US" dirty="0"/>
              <a:t>are not allowed to leave ISSB premises during their </a:t>
            </a:r>
            <a:r>
              <a:rPr lang="en-US" dirty="0" smtClean="0"/>
              <a:t>stay</a:t>
            </a:r>
            <a:endParaRPr lang="en-US" dirty="0"/>
          </a:p>
          <a:p>
            <a:pPr algn="just">
              <a:lnSpc>
                <a:spcPts val="3100"/>
              </a:lnSpc>
            </a:pPr>
            <a:r>
              <a:rPr lang="en-US" dirty="0" smtClean="0"/>
              <a:t>Every </a:t>
            </a:r>
            <a:r>
              <a:rPr lang="en-US" dirty="0"/>
              <a:t>effort is made to ensure the safety of your belongings. However ISSB will not be responsible for any </a:t>
            </a:r>
            <a:r>
              <a:rPr lang="en-US" dirty="0" smtClean="0"/>
              <a:t>losses</a:t>
            </a:r>
            <a:endParaRPr lang="en-US" dirty="0"/>
          </a:p>
        </p:txBody>
      </p:sp>
      <p:sp>
        <p:nvSpPr>
          <p:cNvPr id="4" name="Slide Number Placeholder 3"/>
          <p:cNvSpPr>
            <a:spLocks noGrp="1"/>
          </p:cNvSpPr>
          <p:nvPr>
            <p:ph type="sldNum" sz="quarter" idx="12"/>
          </p:nvPr>
        </p:nvSpPr>
        <p:spPr/>
        <p:txBody>
          <a:bodyPr>
            <a:normAutofit fontScale="92500" lnSpcReduction="20000"/>
          </a:bodyPr>
          <a:lstStyle/>
          <a:p>
            <a:fld id="{B6F15528-21DE-4FAA-801E-634DDDAF4B2B}" type="slidenum">
              <a:rPr lang="en-US" smtClean="0"/>
              <a:pPr/>
              <a:t>37</a:t>
            </a:fld>
            <a:endParaRPr lang="en-US"/>
          </a:p>
        </p:txBody>
      </p:sp>
    </p:spTree>
    <p:extLst>
      <p:ext uri="{BB962C8B-B14F-4D97-AF65-F5344CB8AC3E}">
        <p14:creationId xmlns:p14="http://schemas.microsoft.com/office/powerpoint/2010/main" val="153109765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Miscellaneous</a:t>
            </a:r>
            <a:endParaRPr lang="en-US" b="1" dirty="0"/>
          </a:p>
        </p:txBody>
      </p:sp>
      <p:sp>
        <p:nvSpPr>
          <p:cNvPr id="3" name="Content Placeholder 2"/>
          <p:cNvSpPr>
            <a:spLocks noGrp="1"/>
          </p:cNvSpPr>
          <p:nvPr>
            <p:ph sz="quarter" idx="13"/>
          </p:nvPr>
        </p:nvSpPr>
        <p:spPr/>
        <p:txBody>
          <a:bodyPr>
            <a:normAutofit/>
          </a:bodyPr>
          <a:lstStyle/>
          <a:p>
            <a:r>
              <a:rPr lang="en-US" dirty="0" smtClean="0"/>
              <a:t>Mobile </a:t>
            </a:r>
            <a:r>
              <a:rPr lang="en-US" dirty="0"/>
              <a:t>phones may be brought along however; these will be collected on your arrival at the Reception as mobile phones are not allowed in the premises of ISSB. The same will be returned to you before your departure.</a:t>
            </a:r>
          </a:p>
          <a:p>
            <a:r>
              <a:rPr lang="en-US" dirty="0" smtClean="0"/>
              <a:t>You </a:t>
            </a:r>
            <a:r>
              <a:rPr lang="en-US" dirty="0"/>
              <a:t>will be photographed on your arrival. Its expenses plus various other expenses, which are not payable by the government, are charged from candidates on arrival day at the rate of Rs.50/- per head. An extra amount of Rs.10/- will be charged from recalled </a:t>
            </a:r>
            <a:r>
              <a:rPr lang="en-US" dirty="0" smtClean="0"/>
              <a:t>candidates</a:t>
            </a:r>
            <a:endParaRPr lang="en-US" dirty="0"/>
          </a:p>
          <a:p>
            <a:r>
              <a:rPr lang="en-US" dirty="0" smtClean="0"/>
              <a:t>Candidates </a:t>
            </a:r>
            <a:r>
              <a:rPr lang="en-US" dirty="0"/>
              <a:t>will bring their own utility items like towel and essential </a:t>
            </a:r>
            <a:r>
              <a:rPr lang="en-US" dirty="0" smtClean="0"/>
              <a:t>toiletries</a:t>
            </a:r>
            <a:endParaRPr lang="en-US" dirty="0"/>
          </a:p>
          <a:p>
            <a:r>
              <a:rPr lang="en-US" dirty="0" smtClean="0"/>
              <a:t>You </a:t>
            </a:r>
            <a:r>
              <a:rPr lang="en-US" dirty="0"/>
              <a:t>should bring your own writing material (blue ball point/ink).</a:t>
            </a:r>
          </a:p>
          <a:p>
            <a:r>
              <a:rPr lang="en-US" dirty="0" smtClean="0"/>
              <a:t>All required items are also available at ISSB Canteen on payment</a:t>
            </a:r>
            <a:endParaRPr lang="en-US" dirty="0"/>
          </a:p>
        </p:txBody>
      </p:sp>
      <p:sp>
        <p:nvSpPr>
          <p:cNvPr id="4" name="Slide Number Placeholder 3"/>
          <p:cNvSpPr>
            <a:spLocks noGrp="1"/>
          </p:cNvSpPr>
          <p:nvPr>
            <p:ph type="sldNum" sz="quarter" idx="12"/>
          </p:nvPr>
        </p:nvSpPr>
        <p:spPr/>
        <p:txBody>
          <a:bodyPr>
            <a:normAutofit fontScale="92500" lnSpcReduction="20000"/>
          </a:bodyPr>
          <a:lstStyle/>
          <a:p>
            <a:fld id="{B6F15528-21DE-4FAA-801E-634DDDAF4B2B}" type="slidenum">
              <a:rPr lang="en-US" smtClean="0"/>
              <a:pPr/>
              <a:t>38</a:t>
            </a:fld>
            <a:endParaRPr lang="en-US"/>
          </a:p>
        </p:txBody>
      </p:sp>
    </p:spTree>
    <p:extLst>
      <p:ext uri="{BB962C8B-B14F-4D97-AF65-F5344CB8AC3E}">
        <p14:creationId xmlns:p14="http://schemas.microsoft.com/office/powerpoint/2010/main" val="42738160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p:txBody>
          <a:bodyPr/>
          <a:lstStyle/>
          <a:p>
            <a:r>
              <a:rPr lang="en-US" dirty="0"/>
              <a:t>A PREVIEW</a:t>
            </a:r>
          </a:p>
        </p:txBody>
      </p:sp>
      <p:sp>
        <p:nvSpPr>
          <p:cNvPr id="4" name="Title 3"/>
          <p:cNvSpPr>
            <a:spLocks noGrp="1"/>
          </p:cNvSpPr>
          <p:nvPr>
            <p:ph type="title"/>
          </p:nvPr>
        </p:nvSpPr>
        <p:spPr/>
        <p:txBody>
          <a:bodyPr/>
          <a:lstStyle/>
          <a:p>
            <a:r>
              <a:rPr lang="en-US" dirty="0" smtClean="0"/>
              <a:t>ISSB TESTS</a:t>
            </a:r>
            <a:endParaRPr lang="en-US" dirty="0"/>
          </a:p>
        </p:txBody>
      </p:sp>
      <p:sp>
        <p:nvSpPr>
          <p:cNvPr id="6" name="Slide Number Placeholder 5"/>
          <p:cNvSpPr>
            <a:spLocks noGrp="1"/>
          </p:cNvSpPr>
          <p:nvPr>
            <p:ph type="sldNum" sz="quarter" idx="12"/>
          </p:nvPr>
        </p:nvSpPr>
        <p:spPr/>
        <p:txBody>
          <a:bodyPr>
            <a:normAutofit fontScale="92500" lnSpcReduction="20000"/>
          </a:bodyPr>
          <a:lstStyle/>
          <a:p>
            <a:fld id="{B6F15528-21DE-4FAA-801E-634DDDAF4B2B}" type="slidenum">
              <a:rPr lang="en-US" smtClean="0"/>
              <a:pPr/>
              <a:t>39</a:t>
            </a:fld>
            <a:endParaRPr lang="en-US"/>
          </a:p>
        </p:txBody>
      </p:sp>
    </p:spTree>
    <p:extLst>
      <p:ext uri="{BB962C8B-B14F-4D97-AF65-F5344CB8AC3E}">
        <p14:creationId xmlns:p14="http://schemas.microsoft.com/office/powerpoint/2010/main" val="20192581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smtClean="0"/>
              <a:t>Introduction</a:t>
            </a:r>
            <a:endParaRPr lang="en-US" b="1" dirty="0"/>
          </a:p>
        </p:txBody>
      </p:sp>
      <p:sp>
        <p:nvSpPr>
          <p:cNvPr id="5" name="Content Placeholder 2"/>
          <p:cNvSpPr txBox="1">
            <a:spLocks/>
          </p:cNvSpPr>
          <p:nvPr/>
        </p:nvSpPr>
        <p:spPr>
          <a:xfrm>
            <a:off x="274320" y="1371600"/>
            <a:ext cx="4907280" cy="4937760"/>
          </a:xfrm>
          <a:prstGeom prst="rect">
            <a:avLst/>
          </a:prstGeom>
        </p:spPr>
        <p:txBody>
          <a:bodyPr vert="horz" lIns="91440" tIns="45720" rIns="91440" bIns="45720" rtlCol="0">
            <a:noAutofit/>
          </a:bodyPr>
          <a:lstStyle/>
          <a:p>
            <a:pPr marL="171450" lvl="0" indent="-173736">
              <a:lnSpc>
                <a:spcPct val="150000"/>
              </a:lnSpc>
              <a:spcBef>
                <a:spcPts val="600"/>
              </a:spcBef>
              <a:buClr>
                <a:schemeClr val="accent1"/>
              </a:buClr>
              <a:buFont typeface="Arial" pitchFamily="34" charset="0"/>
              <a:buChar char="•"/>
            </a:pPr>
            <a:r>
              <a:rPr lang="en-US" sz="2200" dirty="0" smtClean="0"/>
              <a:t>Pak Army is branch of the Pakistan Armed Forces responsible for land-based military operations</a:t>
            </a:r>
          </a:p>
          <a:p>
            <a:pPr marL="171450" lvl="0" indent="-173736">
              <a:lnSpc>
                <a:spcPct val="150000"/>
              </a:lnSpc>
              <a:spcBef>
                <a:spcPts val="600"/>
              </a:spcBef>
              <a:buClr>
                <a:schemeClr val="accent1"/>
              </a:buClr>
              <a:buFont typeface="Arial" pitchFamily="34" charset="0"/>
              <a:buChar char="•"/>
            </a:pPr>
            <a:r>
              <a:rPr lang="en-US" sz="2200" dirty="0" smtClean="0"/>
              <a:t>It came into existence after the partition of sub continent in 1947</a:t>
            </a:r>
          </a:p>
          <a:p>
            <a:pPr marL="171450" lvl="0" indent="-173736">
              <a:lnSpc>
                <a:spcPct val="150000"/>
              </a:lnSpc>
              <a:spcBef>
                <a:spcPts val="600"/>
              </a:spcBef>
              <a:buClr>
                <a:schemeClr val="accent1"/>
              </a:buClr>
              <a:buFont typeface="Arial" pitchFamily="34" charset="0"/>
              <a:buChar char="•"/>
            </a:pPr>
            <a:r>
              <a:rPr lang="en-US" sz="2200" dirty="0" smtClean="0"/>
              <a:t>Currently headed by                        General </a:t>
            </a:r>
            <a:r>
              <a:rPr lang="en-US" sz="2200" dirty="0" err="1" smtClean="0"/>
              <a:t>Raheel</a:t>
            </a:r>
            <a:r>
              <a:rPr lang="en-US" sz="2200" dirty="0" smtClean="0"/>
              <a:t> Sharif</a:t>
            </a:r>
          </a:p>
          <a:p>
            <a:pPr marL="171450" lvl="0" indent="-173736">
              <a:lnSpc>
                <a:spcPct val="150000"/>
              </a:lnSpc>
              <a:spcBef>
                <a:spcPts val="600"/>
              </a:spcBef>
              <a:buClr>
                <a:schemeClr val="accent1"/>
              </a:buClr>
              <a:buFont typeface="Arial" pitchFamily="34" charset="0"/>
              <a:buChar char="•"/>
            </a:pPr>
            <a:r>
              <a:rPr lang="en-US" sz="2200" dirty="0" smtClean="0"/>
              <a:t>It is a volunteer force having active force of approx 550,000</a:t>
            </a:r>
          </a:p>
        </p:txBody>
      </p:sp>
      <p:pic>
        <p:nvPicPr>
          <p:cNvPr id="1026" name="Picture 2" descr="C:\Documents and Settings\ALI\Desktop\ISSB Candidates\ref\200px-Flag_of_the_Pakistani_Army_svg.png"/>
          <p:cNvPicPr>
            <a:picLocks noChangeAspect="1" noChangeArrowheads="1"/>
          </p:cNvPicPr>
          <p:nvPr/>
        </p:nvPicPr>
        <p:blipFill>
          <a:blip r:embed="rId2"/>
          <a:srcRect/>
          <a:stretch>
            <a:fillRect/>
          </a:stretch>
        </p:blipFill>
        <p:spPr bwMode="auto">
          <a:xfrm>
            <a:off x="5334000" y="2133600"/>
            <a:ext cx="3552180" cy="2362200"/>
          </a:xfrm>
          <a:prstGeom prst="rect">
            <a:avLst/>
          </a:prstGeom>
          <a:ln>
            <a:noFill/>
          </a:ln>
          <a:effectLst>
            <a:softEdge rad="112500"/>
          </a:effectLst>
        </p:spPr>
      </p:pic>
      <p:sp>
        <p:nvSpPr>
          <p:cNvPr id="6" name="Slide Number Placeholder 5"/>
          <p:cNvSpPr>
            <a:spLocks noGrp="1"/>
          </p:cNvSpPr>
          <p:nvPr>
            <p:ph type="sldNum" sz="quarter" idx="12"/>
          </p:nvPr>
        </p:nvSpPr>
        <p:spPr/>
        <p:txBody>
          <a:bodyPr>
            <a:normAutofit fontScale="92500" lnSpcReduction="20000"/>
          </a:bodyPr>
          <a:lstStyle/>
          <a:p>
            <a:fld id="{B6F15528-21DE-4FAA-801E-634DDDAF4B2B}" type="slidenum">
              <a:rPr lang="en-US" smtClean="0"/>
              <a:pPr/>
              <a:t>4</a:t>
            </a:fld>
            <a:endParaRPr lang="en-US"/>
          </a:p>
        </p:txBody>
      </p:sp>
    </p:spTree>
    <p:extLst>
      <p:ext uri="{BB962C8B-B14F-4D97-AF65-F5344CB8AC3E}">
        <p14:creationId xmlns:p14="http://schemas.microsoft.com/office/powerpoint/2010/main" val="43201723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TESTING PROGRAM</a:t>
            </a:r>
            <a:endParaRPr lang="en-US" dirty="0"/>
          </a:p>
        </p:txBody>
      </p:sp>
      <p:sp>
        <p:nvSpPr>
          <p:cNvPr id="3" name="Slide Number Placeholder 2"/>
          <p:cNvSpPr>
            <a:spLocks noGrp="1"/>
          </p:cNvSpPr>
          <p:nvPr>
            <p:ph type="sldNum" sz="quarter" idx="12"/>
          </p:nvPr>
        </p:nvSpPr>
        <p:spPr/>
        <p:txBody>
          <a:bodyPr>
            <a:normAutofit fontScale="92500" lnSpcReduction="20000"/>
          </a:bodyPr>
          <a:lstStyle/>
          <a:p>
            <a:fld id="{B6F15528-21DE-4FAA-801E-634DDDAF4B2B}" type="slidenum">
              <a:rPr lang="en-US" smtClean="0"/>
              <a:pPr/>
              <a:t>40</a:t>
            </a:fld>
            <a:endParaRPr lang="en-US"/>
          </a:p>
        </p:txBody>
      </p:sp>
    </p:spTree>
    <p:extLst>
      <p:ext uri="{BB962C8B-B14F-4D97-AF65-F5344CB8AC3E}">
        <p14:creationId xmlns:p14="http://schemas.microsoft.com/office/powerpoint/2010/main" val="188992184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Day 1 -</a:t>
            </a:r>
            <a:r>
              <a:rPr lang="en-US" b="1" dirty="0"/>
              <a:t> </a:t>
            </a:r>
            <a:r>
              <a:rPr lang="en-US" b="1" dirty="0" smtClean="0"/>
              <a:t>Reporting Day</a:t>
            </a:r>
            <a:endParaRPr lang="en-US" b="1" dirty="0"/>
          </a:p>
        </p:txBody>
      </p:sp>
      <p:sp>
        <p:nvSpPr>
          <p:cNvPr id="3" name="Content Placeholder 2"/>
          <p:cNvSpPr>
            <a:spLocks noGrp="1"/>
          </p:cNvSpPr>
          <p:nvPr>
            <p:ph sz="quarter" idx="13"/>
          </p:nvPr>
        </p:nvSpPr>
        <p:spPr/>
        <p:txBody>
          <a:bodyPr/>
          <a:lstStyle/>
          <a:p>
            <a:pPr>
              <a:lnSpc>
                <a:spcPct val="200000"/>
              </a:lnSpc>
            </a:pPr>
            <a:r>
              <a:rPr lang="en-US" dirty="0" smtClean="0"/>
              <a:t>Reception</a:t>
            </a:r>
          </a:p>
          <a:p>
            <a:pPr>
              <a:lnSpc>
                <a:spcPct val="200000"/>
              </a:lnSpc>
            </a:pPr>
            <a:r>
              <a:rPr lang="en-US" dirty="0" smtClean="0"/>
              <a:t>Checking of Documents</a:t>
            </a:r>
          </a:p>
          <a:p>
            <a:pPr>
              <a:lnSpc>
                <a:spcPct val="200000"/>
              </a:lnSpc>
            </a:pPr>
            <a:r>
              <a:rPr lang="en-US" dirty="0" smtClean="0"/>
              <a:t>Allotment of Chest Numbers</a:t>
            </a:r>
          </a:p>
          <a:p>
            <a:pPr>
              <a:lnSpc>
                <a:spcPct val="200000"/>
              </a:lnSpc>
            </a:pPr>
            <a:r>
              <a:rPr lang="en-US" dirty="0" smtClean="0"/>
              <a:t>Candidates are Photographed</a:t>
            </a:r>
          </a:p>
          <a:p>
            <a:pPr>
              <a:lnSpc>
                <a:spcPct val="200000"/>
              </a:lnSpc>
            </a:pPr>
            <a:r>
              <a:rPr lang="en-US" dirty="0" smtClean="0"/>
              <a:t>Administration Staff’s Address</a:t>
            </a:r>
          </a:p>
          <a:p>
            <a:pPr>
              <a:lnSpc>
                <a:spcPct val="200000"/>
              </a:lnSpc>
            </a:pPr>
            <a:r>
              <a:rPr lang="en-US" dirty="0" smtClean="0"/>
              <a:t>Writing of Unforgettable Incident on Bio Data Forms</a:t>
            </a:r>
            <a:endParaRPr lang="en-US" dirty="0"/>
          </a:p>
        </p:txBody>
      </p:sp>
      <p:sp>
        <p:nvSpPr>
          <p:cNvPr id="4" name="Slide Number Placeholder 3"/>
          <p:cNvSpPr>
            <a:spLocks noGrp="1"/>
          </p:cNvSpPr>
          <p:nvPr>
            <p:ph type="sldNum" sz="quarter" idx="12"/>
          </p:nvPr>
        </p:nvSpPr>
        <p:spPr/>
        <p:txBody>
          <a:bodyPr>
            <a:normAutofit fontScale="92500" lnSpcReduction="20000"/>
          </a:bodyPr>
          <a:lstStyle/>
          <a:p>
            <a:fld id="{B6F15528-21DE-4FAA-801E-634DDDAF4B2B}" type="slidenum">
              <a:rPr lang="en-US" smtClean="0"/>
              <a:pPr/>
              <a:t>41</a:t>
            </a:fld>
            <a:endParaRPr lang="en-US"/>
          </a:p>
        </p:txBody>
      </p:sp>
    </p:spTree>
    <p:extLst>
      <p:ext uri="{BB962C8B-B14F-4D97-AF65-F5344CB8AC3E}">
        <p14:creationId xmlns:p14="http://schemas.microsoft.com/office/powerpoint/2010/main" val="124454011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Day </a:t>
            </a:r>
            <a:r>
              <a:rPr lang="en-US" b="1" dirty="0" smtClean="0"/>
              <a:t>2 - Testing Day</a:t>
            </a:r>
            <a:endParaRPr lang="en-US" b="1" dirty="0"/>
          </a:p>
        </p:txBody>
      </p:sp>
      <p:sp>
        <p:nvSpPr>
          <p:cNvPr id="3" name="Content Placeholder 2"/>
          <p:cNvSpPr>
            <a:spLocks noGrp="1"/>
          </p:cNvSpPr>
          <p:nvPr>
            <p:ph sz="quarter" idx="13"/>
          </p:nvPr>
        </p:nvSpPr>
        <p:spPr/>
        <p:txBody>
          <a:bodyPr>
            <a:normAutofit/>
          </a:bodyPr>
          <a:lstStyle/>
          <a:p>
            <a:pPr>
              <a:lnSpc>
                <a:spcPct val="250000"/>
              </a:lnSpc>
            </a:pPr>
            <a:r>
              <a:rPr lang="en-US" dirty="0" smtClean="0"/>
              <a:t>Opening Address by Deputy President</a:t>
            </a:r>
          </a:p>
          <a:p>
            <a:pPr>
              <a:lnSpc>
                <a:spcPct val="250000"/>
              </a:lnSpc>
            </a:pPr>
            <a:r>
              <a:rPr lang="en-US" dirty="0" smtClean="0"/>
              <a:t>Intelligence Test</a:t>
            </a:r>
          </a:p>
          <a:p>
            <a:pPr>
              <a:lnSpc>
                <a:spcPct val="250000"/>
              </a:lnSpc>
            </a:pPr>
            <a:r>
              <a:rPr lang="en-US" dirty="0" smtClean="0"/>
              <a:t>Psychological Test</a:t>
            </a:r>
          </a:p>
        </p:txBody>
      </p:sp>
      <p:sp>
        <p:nvSpPr>
          <p:cNvPr id="4" name="Slide Number Placeholder 3"/>
          <p:cNvSpPr>
            <a:spLocks noGrp="1"/>
          </p:cNvSpPr>
          <p:nvPr>
            <p:ph type="sldNum" sz="quarter" idx="12"/>
          </p:nvPr>
        </p:nvSpPr>
        <p:spPr/>
        <p:txBody>
          <a:bodyPr>
            <a:normAutofit fontScale="92500" lnSpcReduction="20000"/>
          </a:bodyPr>
          <a:lstStyle/>
          <a:p>
            <a:fld id="{B6F15528-21DE-4FAA-801E-634DDDAF4B2B}" type="slidenum">
              <a:rPr lang="en-US" smtClean="0"/>
              <a:pPr/>
              <a:t>42</a:t>
            </a:fld>
            <a:endParaRPr lang="en-US"/>
          </a:p>
        </p:txBody>
      </p:sp>
    </p:spTree>
    <p:extLst>
      <p:ext uri="{BB962C8B-B14F-4D97-AF65-F5344CB8AC3E}">
        <p14:creationId xmlns:p14="http://schemas.microsoft.com/office/powerpoint/2010/main" val="28230624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Day </a:t>
            </a:r>
            <a:r>
              <a:rPr lang="en-US" b="1" dirty="0" smtClean="0"/>
              <a:t>3 -</a:t>
            </a:r>
            <a:r>
              <a:rPr lang="en-US" b="1" dirty="0"/>
              <a:t> </a:t>
            </a:r>
            <a:r>
              <a:rPr lang="en-US" b="1" dirty="0" smtClean="0"/>
              <a:t>GTO’s Day</a:t>
            </a:r>
            <a:endParaRPr lang="en-US" b="1" dirty="0"/>
          </a:p>
        </p:txBody>
      </p:sp>
      <p:sp>
        <p:nvSpPr>
          <p:cNvPr id="3" name="Content Placeholder 2"/>
          <p:cNvSpPr>
            <a:spLocks noGrp="1"/>
          </p:cNvSpPr>
          <p:nvPr>
            <p:ph sz="quarter" idx="13"/>
          </p:nvPr>
        </p:nvSpPr>
        <p:spPr/>
        <p:txBody>
          <a:bodyPr>
            <a:normAutofit/>
          </a:bodyPr>
          <a:lstStyle/>
          <a:p>
            <a:pPr>
              <a:lnSpc>
                <a:spcPct val="150000"/>
              </a:lnSpc>
            </a:pPr>
            <a:r>
              <a:rPr lang="en-US" dirty="0" smtClean="0"/>
              <a:t>Initial Briefing</a:t>
            </a:r>
          </a:p>
          <a:p>
            <a:pPr>
              <a:lnSpc>
                <a:spcPct val="150000"/>
              </a:lnSpc>
            </a:pPr>
            <a:r>
              <a:rPr lang="en-US" dirty="0" smtClean="0"/>
              <a:t>Group Discussion</a:t>
            </a:r>
          </a:p>
          <a:p>
            <a:pPr>
              <a:lnSpc>
                <a:spcPct val="150000"/>
              </a:lnSpc>
            </a:pPr>
            <a:r>
              <a:rPr lang="en-US" dirty="0" err="1" smtClean="0"/>
              <a:t>Lecturrate</a:t>
            </a:r>
            <a:endParaRPr lang="en-US" dirty="0" smtClean="0"/>
          </a:p>
          <a:p>
            <a:pPr>
              <a:lnSpc>
                <a:spcPct val="150000"/>
              </a:lnSpc>
            </a:pPr>
            <a:r>
              <a:rPr lang="en-US" dirty="0" smtClean="0"/>
              <a:t>Group Planning</a:t>
            </a:r>
          </a:p>
          <a:p>
            <a:pPr>
              <a:lnSpc>
                <a:spcPct val="150000"/>
              </a:lnSpc>
            </a:pPr>
            <a:r>
              <a:rPr lang="en-US" dirty="0" smtClean="0"/>
              <a:t>Progressive Group Task</a:t>
            </a:r>
          </a:p>
          <a:p>
            <a:pPr>
              <a:lnSpc>
                <a:spcPct val="150000"/>
              </a:lnSpc>
            </a:pPr>
            <a:r>
              <a:rPr lang="en-US" dirty="0" smtClean="0"/>
              <a:t>Half Group Task</a:t>
            </a:r>
          </a:p>
        </p:txBody>
      </p:sp>
      <p:sp>
        <p:nvSpPr>
          <p:cNvPr id="4" name="Slide Number Placeholder 3"/>
          <p:cNvSpPr>
            <a:spLocks noGrp="1"/>
          </p:cNvSpPr>
          <p:nvPr>
            <p:ph type="sldNum" sz="quarter" idx="12"/>
          </p:nvPr>
        </p:nvSpPr>
        <p:spPr/>
        <p:txBody>
          <a:bodyPr>
            <a:normAutofit fontScale="92500" lnSpcReduction="20000"/>
          </a:bodyPr>
          <a:lstStyle/>
          <a:p>
            <a:fld id="{B6F15528-21DE-4FAA-801E-634DDDAF4B2B}" type="slidenum">
              <a:rPr lang="en-US" smtClean="0"/>
              <a:pPr/>
              <a:t>43</a:t>
            </a:fld>
            <a:endParaRPr lang="en-US"/>
          </a:p>
        </p:txBody>
      </p:sp>
    </p:spTree>
    <p:extLst>
      <p:ext uri="{BB962C8B-B14F-4D97-AF65-F5344CB8AC3E}">
        <p14:creationId xmlns:p14="http://schemas.microsoft.com/office/powerpoint/2010/main" val="408935562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Day 4 - GTO’s Day</a:t>
            </a:r>
            <a:endParaRPr lang="en-US" b="1" dirty="0"/>
          </a:p>
        </p:txBody>
      </p:sp>
      <p:sp>
        <p:nvSpPr>
          <p:cNvPr id="3" name="Content Placeholder 2"/>
          <p:cNvSpPr>
            <a:spLocks noGrp="1"/>
          </p:cNvSpPr>
          <p:nvPr>
            <p:ph sz="quarter" idx="13"/>
          </p:nvPr>
        </p:nvSpPr>
        <p:spPr/>
        <p:txBody>
          <a:bodyPr/>
          <a:lstStyle/>
          <a:p>
            <a:pPr>
              <a:lnSpc>
                <a:spcPct val="250000"/>
              </a:lnSpc>
            </a:pPr>
            <a:r>
              <a:rPr lang="en-US" dirty="0" smtClean="0"/>
              <a:t>Individual Obstacles</a:t>
            </a:r>
          </a:p>
          <a:p>
            <a:pPr>
              <a:lnSpc>
                <a:spcPct val="250000"/>
              </a:lnSpc>
            </a:pPr>
            <a:r>
              <a:rPr lang="en-US" dirty="0" smtClean="0"/>
              <a:t>Command Tasks</a:t>
            </a:r>
          </a:p>
          <a:p>
            <a:pPr>
              <a:lnSpc>
                <a:spcPct val="250000"/>
              </a:lnSpc>
            </a:pPr>
            <a:r>
              <a:rPr lang="en-US" dirty="0" smtClean="0"/>
              <a:t>Final Group Task</a:t>
            </a:r>
          </a:p>
          <a:p>
            <a:pPr>
              <a:lnSpc>
                <a:spcPct val="250000"/>
              </a:lnSpc>
            </a:pPr>
            <a:r>
              <a:rPr lang="en-US" dirty="0" smtClean="0"/>
              <a:t>Mutual Assessment</a:t>
            </a:r>
          </a:p>
          <a:p>
            <a:pPr>
              <a:lnSpc>
                <a:spcPct val="250000"/>
              </a:lnSpc>
            </a:pPr>
            <a:r>
              <a:rPr lang="en-US" dirty="0" smtClean="0"/>
              <a:t>Interview (Deputy President)</a:t>
            </a:r>
            <a:endParaRPr lang="en-US" dirty="0"/>
          </a:p>
        </p:txBody>
      </p:sp>
      <p:sp>
        <p:nvSpPr>
          <p:cNvPr id="4" name="Slide Number Placeholder 3"/>
          <p:cNvSpPr>
            <a:spLocks noGrp="1"/>
          </p:cNvSpPr>
          <p:nvPr>
            <p:ph type="sldNum" sz="quarter" idx="12"/>
          </p:nvPr>
        </p:nvSpPr>
        <p:spPr/>
        <p:txBody>
          <a:bodyPr>
            <a:normAutofit fontScale="92500" lnSpcReduction="20000"/>
          </a:bodyPr>
          <a:lstStyle/>
          <a:p>
            <a:fld id="{B6F15528-21DE-4FAA-801E-634DDDAF4B2B}" type="slidenum">
              <a:rPr lang="en-US" smtClean="0"/>
              <a:pPr/>
              <a:t>44</a:t>
            </a:fld>
            <a:endParaRPr lang="en-US"/>
          </a:p>
        </p:txBody>
      </p:sp>
    </p:spTree>
    <p:extLst>
      <p:ext uri="{BB962C8B-B14F-4D97-AF65-F5344CB8AC3E}">
        <p14:creationId xmlns:p14="http://schemas.microsoft.com/office/powerpoint/2010/main" val="403145403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Day 5 - Conference Day</a:t>
            </a:r>
            <a:endParaRPr lang="en-US" b="1" dirty="0"/>
          </a:p>
        </p:txBody>
      </p:sp>
      <p:sp>
        <p:nvSpPr>
          <p:cNvPr id="3" name="Content Placeholder 2"/>
          <p:cNvSpPr>
            <a:spLocks noGrp="1"/>
          </p:cNvSpPr>
          <p:nvPr>
            <p:ph sz="quarter" idx="13"/>
          </p:nvPr>
        </p:nvSpPr>
        <p:spPr/>
        <p:txBody>
          <a:bodyPr/>
          <a:lstStyle/>
          <a:p>
            <a:pPr>
              <a:lnSpc>
                <a:spcPct val="250000"/>
              </a:lnSpc>
            </a:pPr>
            <a:r>
              <a:rPr lang="en-US" dirty="0" smtClean="0"/>
              <a:t>Conference</a:t>
            </a:r>
          </a:p>
          <a:p>
            <a:pPr>
              <a:lnSpc>
                <a:spcPct val="250000"/>
              </a:lnSpc>
            </a:pPr>
            <a:r>
              <a:rPr lang="en-US" dirty="0" smtClean="0"/>
              <a:t>Re-interview (if required)</a:t>
            </a:r>
          </a:p>
          <a:p>
            <a:pPr>
              <a:lnSpc>
                <a:spcPct val="250000"/>
              </a:lnSpc>
            </a:pPr>
            <a:r>
              <a:rPr lang="en-US" dirty="0" smtClean="0"/>
              <a:t>Payment of TA/DA</a:t>
            </a:r>
          </a:p>
          <a:p>
            <a:pPr>
              <a:lnSpc>
                <a:spcPct val="250000"/>
              </a:lnSpc>
            </a:pPr>
            <a:r>
              <a:rPr lang="en-US" dirty="0" smtClean="0"/>
              <a:t>Departure</a:t>
            </a:r>
            <a:endParaRPr lang="en-US" dirty="0"/>
          </a:p>
        </p:txBody>
      </p:sp>
      <p:sp>
        <p:nvSpPr>
          <p:cNvPr id="4" name="Slide Number Placeholder 3"/>
          <p:cNvSpPr>
            <a:spLocks noGrp="1"/>
          </p:cNvSpPr>
          <p:nvPr>
            <p:ph type="sldNum" sz="quarter" idx="12"/>
          </p:nvPr>
        </p:nvSpPr>
        <p:spPr/>
        <p:txBody>
          <a:bodyPr>
            <a:normAutofit fontScale="92500" lnSpcReduction="20000"/>
          </a:bodyPr>
          <a:lstStyle/>
          <a:p>
            <a:fld id="{B6F15528-21DE-4FAA-801E-634DDDAF4B2B}" type="slidenum">
              <a:rPr lang="en-US" smtClean="0"/>
              <a:pPr/>
              <a:t>45</a:t>
            </a:fld>
            <a:endParaRPr lang="en-US"/>
          </a:p>
        </p:txBody>
      </p:sp>
    </p:spTree>
    <p:extLst>
      <p:ext uri="{BB962C8B-B14F-4D97-AF65-F5344CB8AC3E}">
        <p14:creationId xmlns:p14="http://schemas.microsoft.com/office/powerpoint/2010/main" val="314925213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smtClean="0"/>
              <a:t>Day 1 - REPORTING DAY</a:t>
            </a:r>
            <a:endParaRPr lang="en-US" b="1" dirty="0"/>
          </a:p>
        </p:txBody>
      </p:sp>
      <p:sp>
        <p:nvSpPr>
          <p:cNvPr id="3" name="Slide Number Placeholder 2"/>
          <p:cNvSpPr>
            <a:spLocks noGrp="1"/>
          </p:cNvSpPr>
          <p:nvPr>
            <p:ph type="sldNum" sz="quarter" idx="12"/>
          </p:nvPr>
        </p:nvSpPr>
        <p:spPr/>
        <p:txBody>
          <a:bodyPr>
            <a:normAutofit fontScale="92500" lnSpcReduction="20000"/>
          </a:bodyPr>
          <a:lstStyle/>
          <a:p>
            <a:fld id="{B6F15528-21DE-4FAA-801E-634DDDAF4B2B}" type="slidenum">
              <a:rPr lang="en-US" smtClean="0"/>
              <a:pPr/>
              <a:t>46</a:t>
            </a:fld>
            <a:endParaRPr lang="en-US"/>
          </a:p>
        </p:txBody>
      </p:sp>
    </p:spTree>
    <p:extLst>
      <p:ext uri="{BB962C8B-B14F-4D97-AF65-F5344CB8AC3E}">
        <p14:creationId xmlns:p14="http://schemas.microsoft.com/office/powerpoint/2010/main" val="188992184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smtClean="0"/>
              <a:t>Filling up of Bio Data Form</a:t>
            </a:r>
            <a:endParaRPr lang="en-US" b="1" dirty="0"/>
          </a:p>
        </p:txBody>
      </p:sp>
      <p:sp>
        <p:nvSpPr>
          <p:cNvPr id="5" name="Content Placeholder 4"/>
          <p:cNvSpPr>
            <a:spLocks noGrp="1"/>
          </p:cNvSpPr>
          <p:nvPr>
            <p:ph sz="quarter" idx="13"/>
          </p:nvPr>
        </p:nvSpPr>
        <p:spPr/>
        <p:txBody>
          <a:bodyPr/>
          <a:lstStyle/>
          <a:p>
            <a:pPr algn="just">
              <a:lnSpc>
                <a:spcPct val="150000"/>
              </a:lnSpc>
            </a:pPr>
            <a:r>
              <a:rPr lang="en-US" dirty="0" smtClean="0"/>
              <a:t>At ISSB after arrival at the selection center, you will be given a bundle of Bio Data forms to fill</a:t>
            </a:r>
          </a:p>
          <a:p>
            <a:pPr algn="just">
              <a:lnSpc>
                <a:spcPct val="150000"/>
              </a:lnSpc>
            </a:pPr>
            <a:r>
              <a:rPr lang="en-US" dirty="0" smtClean="0"/>
              <a:t>Bio Data forms are about your daily life, interests, activities, hobbies, your parents and their occupation, your family and friends</a:t>
            </a:r>
          </a:p>
          <a:p>
            <a:pPr algn="just">
              <a:lnSpc>
                <a:spcPct val="150000"/>
              </a:lnSpc>
            </a:pPr>
            <a:r>
              <a:rPr lang="en-US" dirty="0" smtClean="0"/>
              <a:t>You are required to be sharp while filling the forms</a:t>
            </a:r>
          </a:p>
          <a:p>
            <a:pPr algn="just"/>
            <a:r>
              <a:rPr lang="en-US" dirty="0" smtClean="0"/>
              <a:t>Bio data forms should be filled clean and tidy as they provide interviewer first impression of the candidate</a:t>
            </a:r>
          </a:p>
          <a:p>
            <a:pPr algn="just"/>
            <a:endParaRPr lang="en-US" dirty="0" smtClean="0"/>
          </a:p>
        </p:txBody>
      </p:sp>
      <p:sp>
        <p:nvSpPr>
          <p:cNvPr id="6" name="Slide Number Placeholder 5"/>
          <p:cNvSpPr>
            <a:spLocks noGrp="1"/>
          </p:cNvSpPr>
          <p:nvPr>
            <p:ph type="sldNum" sz="quarter" idx="12"/>
          </p:nvPr>
        </p:nvSpPr>
        <p:spPr/>
        <p:txBody>
          <a:bodyPr>
            <a:normAutofit fontScale="92500" lnSpcReduction="20000"/>
          </a:bodyPr>
          <a:lstStyle/>
          <a:p>
            <a:fld id="{B6F15528-21DE-4FAA-801E-634DDDAF4B2B}" type="slidenum">
              <a:rPr lang="en-US" smtClean="0"/>
              <a:pPr/>
              <a:t>47</a:t>
            </a:fld>
            <a:endParaRPr lang="en-US"/>
          </a:p>
        </p:txBody>
      </p:sp>
    </p:spTree>
    <p:extLst>
      <p:ext uri="{BB962C8B-B14F-4D97-AF65-F5344CB8AC3E}">
        <p14:creationId xmlns:p14="http://schemas.microsoft.com/office/powerpoint/2010/main" val="56109135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Filling up of Bio Data Form</a:t>
            </a:r>
            <a:endParaRPr lang="en-US" b="1" dirty="0"/>
          </a:p>
        </p:txBody>
      </p:sp>
      <p:sp>
        <p:nvSpPr>
          <p:cNvPr id="3" name="Content Placeholder 2"/>
          <p:cNvSpPr>
            <a:spLocks noGrp="1"/>
          </p:cNvSpPr>
          <p:nvPr>
            <p:ph sz="quarter" idx="13"/>
          </p:nvPr>
        </p:nvSpPr>
        <p:spPr>
          <a:xfrm>
            <a:off x="274320" y="1371600"/>
            <a:ext cx="8595360" cy="4937760"/>
          </a:xfrm>
        </p:spPr>
        <p:txBody>
          <a:bodyPr/>
          <a:lstStyle/>
          <a:p>
            <a:pPr>
              <a:lnSpc>
                <a:spcPts val="3000"/>
              </a:lnSpc>
            </a:pPr>
            <a:r>
              <a:rPr lang="en-US" dirty="0" smtClean="0"/>
              <a:t>Bio Data Form is a multi sheet form which requires different personal information regarding you</a:t>
            </a:r>
          </a:p>
          <a:p>
            <a:pPr>
              <a:lnSpc>
                <a:spcPts val="3000"/>
              </a:lnSpc>
            </a:pPr>
            <a:r>
              <a:rPr lang="en-US" dirty="0" smtClean="0"/>
              <a:t>This form is  with the interviewer on the third day of ISSB and he asks questions related to you by reading from it</a:t>
            </a:r>
          </a:p>
          <a:p>
            <a:pPr>
              <a:lnSpc>
                <a:spcPts val="3000"/>
              </a:lnSpc>
            </a:pPr>
            <a:r>
              <a:rPr lang="en-US" dirty="0" smtClean="0"/>
              <a:t>Caste and Sub-Caste Question</a:t>
            </a:r>
          </a:p>
          <a:p>
            <a:pPr>
              <a:lnSpc>
                <a:spcPts val="3000"/>
              </a:lnSpc>
            </a:pPr>
            <a:r>
              <a:rPr lang="en-US" dirty="0" smtClean="0"/>
              <a:t>About your Date of Birth and Age</a:t>
            </a:r>
          </a:p>
          <a:p>
            <a:pPr>
              <a:lnSpc>
                <a:spcPts val="3000"/>
              </a:lnSpc>
            </a:pPr>
            <a:r>
              <a:rPr lang="en-US" dirty="0" smtClean="0"/>
              <a:t>Relatives in Armed Forces</a:t>
            </a:r>
          </a:p>
          <a:p>
            <a:pPr>
              <a:lnSpc>
                <a:spcPts val="3000"/>
              </a:lnSpc>
            </a:pPr>
            <a:r>
              <a:rPr lang="en-US" dirty="0" smtClean="0"/>
              <a:t>Monthly Income of Parents</a:t>
            </a:r>
          </a:p>
          <a:p>
            <a:pPr>
              <a:lnSpc>
                <a:spcPts val="3000"/>
              </a:lnSpc>
            </a:pPr>
            <a:r>
              <a:rPr lang="en-US" dirty="0" smtClean="0"/>
              <a:t>Self Description – Some Event in Your Life</a:t>
            </a:r>
          </a:p>
          <a:p>
            <a:pPr>
              <a:lnSpc>
                <a:spcPts val="3000"/>
              </a:lnSpc>
            </a:pPr>
            <a:r>
              <a:rPr lang="en-US" dirty="0" smtClean="0"/>
              <a:t>THE DATA SHOULD BE FILLED NEATLY AND ACCURATELY</a:t>
            </a:r>
            <a:endParaRPr lang="en-US" dirty="0"/>
          </a:p>
        </p:txBody>
      </p:sp>
      <p:sp>
        <p:nvSpPr>
          <p:cNvPr id="4" name="Slide Number Placeholder 3"/>
          <p:cNvSpPr>
            <a:spLocks noGrp="1"/>
          </p:cNvSpPr>
          <p:nvPr>
            <p:ph type="sldNum" sz="quarter" idx="12"/>
          </p:nvPr>
        </p:nvSpPr>
        <p:spPr/>
        <p:txBody>
          <a:bodyPr>
            <a:normAutofit fontScale="92500" lnSpcReduction="20000"/>
          </a:bodyPr>
          <a:lstStyle/>
          <a:p>
            <a:fld id="{B6F15528-21DE-4FAA-801E-634DDDAF4B2B}" type="slidenum">
              <a:rPr lang="en-US" smtClean="0"/>
              <a:pPr/>
              <a:t>48</a:t>
            </a:fld>
            <a:endParaRPr lang="en-US"/>
          </a:p>
        </p:txBody>
      </p:sp>
    </p:spTree>
    <p:extLst>
      <p:ext uri="{BB962C8B-B14F-4D97-AF65-F5344CB8AC3E}">
        <p14:creationId xmlns:p14="http://schemas.microsoft.com/office/powerpoint/2010/main" val="238585602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Self Description</a:t>
            </a:r>
            <a:endParaRPr lang="en-US" b="1" dirty="0"/>
          </a:p>
        </p:txBody>
      </p:sp>
      <p:sp>
        <p:nvSpPr>
          <p:cNvPr id="3" name="Content Placeholder 2"/>
          <p:cNvSpPr>
            <a:spLocks noGrp="1"/>
          </p:cNvSpPr>
          <p:nvPr>
            <p:ph sz="quarter" idx="13"/>
          </p:nvPr>
        </p:nvSpPr>
        <p:spPr/>
        <p:txBody>
          <a:bodyPr/>
          <a:lstStyle/>
          <a:p>
            <a:pPr algn="just"/>
            <a:r>
              <a:rPr lang="en-US" dirty="0" smtClean="0"/>
              <a:t>The main purpose of this question is to get to know you better, to see your emotional level, to see what kind of things you can bear, and how eventful your life has been, and if the event is life changing, then how has it influenced your life. You may be asked to write about</a:t>
            </a:r>
          </a:p>
          <a:p>
            <a:pPr algn="just"/>
            <a:r>
              <a:rPr lang="en-US" dirty="0" smtClean="0"/>
              <a:t>The most tragic event of your life; may be demise of some close loved one</a:t>
            </a:r>
          </a:p>
          <a:p>
            <a:pPr algn="just"/>
            <a:r>
              <a:rPr lang="en-US" dirty="0" smtClean="0"/>
              <a:t>The unforgettable incident in your life; it can be happy or tragic</a:t>
            </a:r>
          </a:p>
          <a:p>
            <a:pPr algn="just"/>
            <a:r>
              <a:rPr lang="en-US" dirty="0" smtClean="0"/>
              <a:t>The most happiest event in your life</a:t>
            </a:r>
          </a:p>
          <a:p>
            <a:pPr algn="just"/>
            <a:r>
              <a:rPr lang="en-US" dirty="0" smtClean="0"/>
              <a:t>The most shocking event in your life; it can be positive or negative but certainly a positive event is advisable</a:t>
            </a:r>
          </a:p>
          <a:p>
            <a:pPr algn="just"/>
            <a:r>
              <a:rPr lang="en-US" dirty="0" smtClean="0"/>
              <a:t>You may be asked questions related to that event</a:t>
            </a:r>
          </a:p>
        </p:txBody>
      </p:sp>
      <p:sp>
        <p:nvSpPr>
          <p:cNvPr id="4" name="Slide Number Placeholder 3"/>
          <p:cNvSpPr>
            <a:spLocks noGrp="1"/>
          </p:cNvSpPr>
          <p:nvPr>
            <p:ph type="sldNum" sz="quarter" idx="12"/>
          </p:nvPr>
        </p:nvSpPr>
        <p:spPr/>
        <p:txBody>
          <a:bodyPr>
            <a:normAutofit fontScale="92500" lnSpcReduction="20000"/>
          </a:bodyPr>
          <a:lstStyle/>
          <a:p>
            <a:fld id="{B6F15528-21DE-4FAA-801E-634DDDAF4B2B}" type="slidenum">
              <a:rPr lang="en-US" smtClean="0"/>
              <a:pPr/>
              <a:t>49</a:t>
            </a:fld>
            <a:endParaRPr lang="en-US"/>
          </a:p>
        </p:txBody>
      </p:sp>
    </p:spTree>
    <p:extLst>
      <p:ext uri="{BB962C8B-B14F-4D97-AF65-F5344CB8AC3E}">
        <p14:creationId xmlns:p14="http://schemas.microsoft.com/office/powerpoint/2010/main" val="293560261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smtClean="0"/>
              <a:t>Introduction</a:t>
            </a:r>
            <a:endParaRPr lang="en-US" b="1" dirty="0"/>
          </a:p>
        </p:txBody>
      </p:sp>
      <p:pic>
        <p:nvPicPr>
          <p:cNvPr id="6" name="Content Placeholder 5"/>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5791200" y="1295400"/>
            <a:ext cx="3048000" cy="4594972"/>
          </a:xfrm>
          <a:prstGeom prst="rect">
            <a:avLst/>
          </a:prstGeom>
          <a:ln>
            <a:noFill/>
          </a:ln>
          <a:effectLst>
            <a:softEdge rad="112500"/>
          </a:effectLst>
        </p:spPr>
      </p:pic>
      <p:sp>
        <p:nvSpPr>
          <p:cNvPr id="5" name="Content Placeholder 2"/>
          <p:cNvSpPr txBox="1">
            <a:spLocks/>
          </p:cNvSpPr>
          <p:nvPr/>
        </p:nvSpPr>
        <p:spPr>
          <a:xfrm>
            <a:off x="274320" y="1371600"/>
            <a:ext cx="5212080" cy="5257800"/>
          </a:xfrm>
          <a:prstGeom prst="rect">
            <a:avLst/>
          </a:prstGeom>
        </p:spPr>
        <p:txBody>
          <a:bodyPr vert="horz" lIns="91440" tIns="45720" rIns="91440" bIns="45720" rtlCol="0">
            <a:noAutofit/>
          </a:bodyPr>
          <a:lstStyle/>
          <a:p>
            <a:pPr marL="171450" lvl="0" indent="-173736" algn="just">
              <a:spcBef>
                <a:spcPts val="600"/>
              </a:spcBef>
              <a:buClr>
                <a:schemeClr val="accent1"/>
              </a:buClr>
              <a:buFont typeface="Arial" pitchFamily="34" charset="0"/>
              <a:buChar char="•"/>
            </a:pPr>
            <a:r>
              <a:rPr lang="en-US" sz="2200" dirty="0" smtClean="0"/>
              <a:t>Induction in Pak Army as Commissioned Officer is done through conduct of tests conducted in various stages</a:t>
            </a:r>
          </a:p>
          <a:p>
            <a:pPr marL="171450" lvl="0" indent="-173736" algn="just">
              <a:spcBef>
                <a:spcPts val="600"/>
              </a:spcBef>
              <a:buClr>
                <a:schemeClr val="accent1"/>
              </a:buClr>
              <a:buFont typeface="Arial" pitchFamily="34" charset="0"/>
              <a:buChar char="•"/>
            </a:pPr>
            <a:r>
              <a:rPr lang="en-US" sz="2200" dirty="0" err="1" smtClean="0"/>
              <a:t>Indls</a:t>
            </a:r>
            <a:r>
              <a:rPr lang="en-US" sz="2200" dirty="0" smtClean="0"/>
              <a:t> qualifying in Prelim exam and found medically fit are subsequently called for ISSB</a:t>
            </a:r>
          </a:p>
          <a:p>
            <a:pPr marL="171450" indent="-173736" algn="just">
              <a:spcBef>
                <a:spcPts val="600"/>
              </a:spcBef>
              <a:buClr>
                <a:schemeClr val="accent1"/>
              </a:buClr>
              <a:buFont typeface="Arial" pitchFamily="34" charset="0"/>
              <a:buChar char="•"/>
            </a:pPr>
            <a:r>
              <a:rPr lang="en-US" sz="2200" dirty="0" smtClean="0"/>
              <a:t>ISSB constitute various tests to gauge both mental and physical abilities of potential candidates</a:t>
            </a:r>
          </a:p>
          <a:p>
            <a:pPr marL="171450" lvl="0" indent="-173736" algn="just">
              <a:spcBef>
                <a:spcPts val="600"/>
              </a:spcBef>
              <a:buClr>
                <a:schemeClr val="accent1"/>
              </a:buClr>
              <a:buFont typeface="Arial" pitchFamily="34" charset="0"/>
              <a:buChar char="•"/>
            </a:pPr>
            <a:r>
              <a:rPr lang="en-US" sz="2200" dirty="0" smtClean="0"/>
              <a:t>ISSB test are conducted at three different locations including:-</a:t>
            </a:r>
          </a:p>
          <a:p>
            <a:pPr marL="628650" lvl="1" indent="-450850" algn="just">
              <a:spcBef>
                <a:spcPts val="600"/>
              </a:spcBef>
              <a:buClr>
                <a:schemeClr val="accent1"/>
              </a:buClr>
              <a:buFont typeface="Courier New" pitchFamily="49" charset="0"/>
              <a:buChar char="o"/>
            </a:pPr>
            <a:r>
              <a:rPr lang="en-US" sz="2200" dirty="0" err="1" smtClean="0"/>
              <a:t>Kohat</a:t>
            </a:r>
            <a:endParaRPr lang="en-US" sz="2200" dirty="0" smtClean="0"/>
          </a:p>
          <a:p>
            <a:pPr marL="628650" lvl="1" indent="-450850" algn="just">
              <a:spcBef>
                <a:spcPts val="600"/>
              </a:spcBef>
              <a:buClr>
                <a:schemeClr val="accent1"/>
              </a:buClr>
              <a:buFont typeface="Courier New" pitchFamily="49" charset="0"/>
              <a:buChar char="o"/>
            </a:pPr>
            <a:r>
              <a:rPr lang="en-US" sz="2200" dirty="0" smtClean="0"/>
              <a:t>Gujranwala</a:t>
            </a:r>
          </a:p>
          <a:p>
            <a:pPr marL="628650" lvl="1" indent="-450850" algn="just">
              <a:spcBef>
                <a:spcPts val="600"/>
              </a:spcBef>
              <a:buClr>
                <a:schemeClr val="accent1"/>
              </a:buClr>
              <a:buFont typeface="Courier New" pitchFamily="49" charset="0"/>
              <a:buChar char="o"/>
            </a:pPr>
            <a:r>
              <a:rPr lang="en-US" sz="2200" dirty="0" err="1" smtClean="0"/>
              <a:t>Malir</a:t>
            </a:r>
            <a:r>
              <a:rPr lang="en-US" sz="2200" dirty="0" smtClean="0"/>
              <a:t> (Karachi)</a:t>
            </a:r>
          </a:p>
        </p:txBody>
      </p:sp>
      <p:sp>
        <p:nvSpPr>
          <p:cNvPr id="7" name="Slide Number Placeholder 6"/>
          <p:cNvSpPr>
            <a:spLocks noGrp="1"/>
          </p:cNvSpPr>
          <p:nvPr>
            <p:ph type="sldNum" sz="quarter" idx="12"/>
          </p:nvPr>
        </p:nvSpPr>
        <p:spPr/>
        <p:txBody>
          <a:bodyPr>
            <a:normAutofit fontScale="92500" lnSpcReduction="20000"/>
          </a:bodyPr>
          <a:lstStyle/>
          <a:p>
            <a:fld id="{B6F15528-21DE-4FAA-801E-634DDDAF4B2B}" type="slidenum">
              <a:rPr lang="en-US" smtClean="0"/>
              <a:pPr/>
              <a:t>5</a:t>
            </a:fld>
            <a:endParaRPr lang="en-US"/>
          </a:p>
        </p:txBody>
      </p:sp>
    </p:spTree>
    <p:extLst>
      <p:ext uri="{BB962C8B-B14F-4D97-AF65-F5344CB8AC3E}">
        <p14:creationId xmlns:p14="http://schemas.microsoft.com/office/powerpoint/2010/main" val="43201723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smtClean="0"/>
              <a:t>Day 2 - TESTING DAY</a:t>
            </a:r>
            <a:endParaRPr lang="en-US" b="1" dirty="0"/>
          </a:p>
        </p:txBody>
      </p:sp>
      <p:sp>
        <p:nvSpPr>
          <p:cNvPr id="3" name="Slide Number Placeholder 2"/>
          <p:cNvSpPr>
            <a:spLocks noGrp="1"/>
          </p:cNvSpPr>
          <p:nvPr>
            <p:ph type="sldNum" sz="quarter" idx="12"/>
          </p:nvPr>
        </p:nvSpPr>
        <p:spPr/>
        <p:txBody>
          <a:bodyPr>
            <a:normAutofit fontScale="92500" lnSpcReduction="20000"/>
          </a:bodyPr>
          <a:lstStyle/>
          <a:p>
            <a:fld id="{B6F15528-21DE-4FAA-801E-634DDDAF4B2B}" type="slidenum">
              <a:rPr lang="en-US" smtClean="0"/>
              <a:pPr/>
              <a:t>50</a:t>
            </a:fld>
            <a:endParaRPr lang="en-US"/>
          </a:p>
        </p:txBody>
      </p:sp>
    </p:spTree>
    <p:extLst>
      <p:ext uri="{BB962C8B-B14F-4D97-AF65-F5344CB8AC3E}">
        <p14:creationId xmlns:p14="http://schemas.microsoft.com/office/powerpoint/2010/main" val="188992184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Psychological Tests</a:t>
            </a:r>
            <a:endParaRPr lang="en-US" b="1" dirty="0"/>
          </a:p>
        </p:txBody>
      </p:sp>
      <p:sp>
        <p:nvSpPr>
          <p:cNvPr id="3" name="Content Placeholder 2"/>
          <p:cNvSpPr>
            <a:spLocks noGrp="1"/>
          </p:cNvSpPr>
          <p:nvPr>
            <p:ph sz="quarter" idx="13"/>
          </p:nvPr>
        </p:nvSpPr>
        <p:spPr/>
        <p:txBody>
          <a:bodyPr>
            <a:normAutofit/>
          </a:bodyPr>
          <a:lstStyle/>
          <a:p>
            <a:pPr algn="just">
              <a:lnSpc>
                <a:spcPct val="150000"/>
              </a:lnSpc>
            </a:pPr>
            <a:r>
              <a:rPr lang="en-US" dirty="0"/>
              <a:t>These tests include intelligence and personality tests and are held on the morning of the first </a:t>
            </a:r>
            <a:r>
              <a:rPr lang="en-US" dirty="0" smtClean="0"/>
              <a:t>day</a:t>
            </a:r>
            <a:endParaRPr lang="en-US" dirty="0"/>
          </a:p>
          <a:p>
            <a:pPr algn="just">
              <a:lnSpc>
                <a:spcPct val="150000"/>
              </a:lnSpc>
            </a:pPr>
            <a:r>
              <a:rPr lang="en-US" dirty="0"/>
              <a:t>Intelligence </a:t>
            </a:r>
            <a:r>
              <a:rPr lang="en-US" dirty="0" smtClean="0"/>
              <a:t>Tests; these </a:t>
            </a:r>
            <a:r>
              <a:rPr lang="en-US" dirty="0"/>
              <a:t>are of two main </a:t>
            </a:r>
            <a:r>
              <a:rPr lang="en-US" dirty="0" smtClean="0"/>
              <a:t>types, </a:t>
            </a:r>
            <a:r>
              <a:rPr lang="en-US" dirty="0"/>
              <a:t>verbal and </a:t>
            </a:r>
            <a:r>
              <a:rPr lang="en-US" dirty="0" smtClean="0"/>
              <a:t>written</a:t>
            </a:r>
            <a:endParaRPr lang="en-US" dirty="0"/>
          </a:p>
          <a:p>
            <a:pPr algn="just">
              <a:lnSpc>
                <a:spcPct val="150000"/>
              </a:lnSpc>
            </a:pPr>
            <a:r>
              <a:rPr lang="en-US" dirty="0"/>
              <a:t>Mechanical Aptitude </a:t>
            </a:r>
            <a:r>
              <a:rPr lang="en-US" dirty="0" smtClean="0"/>
              <a:t>Test; designed </a:t>
            </a:r>
            <a:r>
              <a:rPr lang="en-US" dirty="0"/>
              <a:t>to assess candidates' basic mechanical </a:t>
            </a:r>
            <a:r>
              <a:rPr lang="en-US" dirty="0" smtClean="0"/>
              <a:t>sense</a:t>
            </a:r>
          </a:p>
          <a:p>
            <a:pPr algn="just">
              <a:lnSpc>
                <a:spcPct val="150000"/>
              </a:lnSpc>
            </a:pPr>
            <a:r>
              <a:rPr lang="en-US" dirty="0" smtClean="0"/>
              <a:t>Personality Tests; these </a:t>
            </a:r>
            <a:r>
              <a:rPr lang="en-US" dirty="0"/>
              <a:t>are written tests of analytical/ projective </a:t>
            </a:r>
            <a:r>
              <a:rPr lang="en-US" dirty="0" smtClean="0"/>
              <a:t>type and answers provide insight on the personality of the candidate</a:t>
            </a:r>
            <a:endParaRPr lang="en-US" dirty="0"/>
          </a:p>
        </p:txBody>
      </p:sp>
      <p:sp>
        <p:nvSpPr>
          <p:cNvPr id="4" name="Slide Number Placeholder 3"/>
          <p:cNvSpPr>
            <a:spLocks noGrp="1"/>
          </p:cNvSpPr>
          <p:nvPr>
            <p:ph type="sldNum" sz="quarter" idx="12"/>
          </p:nvPr>
        </p:nvSpPr>
        <p:spPr/>
        <p:txBody>
          <a:bodyPr>
            <a:normAutofit fontScale="92500" lnSpcReduction="20000"/>
          </a:bodyPr>
          <a:lstStyle/>
          <a:p>
            <a:fld id="{B6F15528-21DE-4FAA-801E-634DDDAF4B2B}" type="slidenum">
              <a:rPr lang="en-US" smtClean="0"/>
              <a:pPr/>
              <a:t>51</a:t>
            </a:fld>
            <a:endParaRPr lang="en-US"/>
          </a:p>
        </p:txBody>
      </p:sp>
    </p:spTree>
    <p:extLst>
      <p:ext uri="{BB962C8B-B14F-4D97-AF65-F5344CB8AC3E}">
        <p14:creationId xmlns:p14="http://schemas.microsoft.com/office/powerpoint/2010/main" val="161677650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r>
              <a:rPr lang="en-US" b="1" dirty="0" smtClean="0"/>
              <a:t>Fill in the Blanks</a:t>
            </a:r>
            <a:endParaRPr lang="en-US" b="1" dirty="0"/>
          </a:p>
        </p:txBody>
      </p:sp>
      <p:sp>
        <p:nvSpPr>
          <p:cNvPr id="3" name="Content Placeholder 2"/>
          <p:cNvSpPr>
            <a:spLocks noGrp="1"/>
          </p:cNvSpPr>
          <p:nvPr>
            <p:ph sz="quarter" idx="13"/>
          </p:nvPr>
        </p:nvSpPr>
        <p:spPr>
          <a:xfrm>
            <a:off x="274320" y="1298448"/>
            <a:ext cx="8595360" cy="5254752"/>
          </a:xfrm>
        </p:spPr>
        <p:txBody>
          <a:bodyPr>
            <a:normAutofit lnSpcReduction="10000"/>
          </a:bodyPr>
          <a:lstStyle/>
          <a:p>
            <a:pPr>
              <a:lnSpc>
                <a:spcPct val="150000"/>
              </a:lnSpc>
            </a:pPr>
            <a:r>
              <a:rPr lang="en-US" dirty="0" smtClean="0"/>
              <a:t>Camera is to photographer as __________ is to soldier.</a:t>
            </a:r>
          </a:p>
          <a:p>
            <a:pPr>
              <a:lnSpc>
                <a:spcPct val="150000"/>
              </a:lnSpc>
            </a:pPr>
            <a:r>
              <a:rPr lang="en-US" dirty="0" smtClean="0"/>
              <a:t>Complete the series:</a:t>
            </a:r>
          </a:p>
          <a:p>
            <a:pPr lvl="1">
              <a:lnSpc>
                <a:spcPct val="150000"/>
              </a:lnSpc>
            </a:pPr>
            <a:r>
              <a:rPr lang="en-US" sz="2200" dirty="0" smtClean="0"/>
              <a:t>2, 6, 9, 13, 16, …., ……</a:t>
            </a:r>
          </a:p>
          <a:p>
            <a:pPr>
              <a:lnSpc>
                <a:spcPct val="150000"/>
              </a:lnSpc>
            </a:pPr>
            <a:r>
              <a:rPr lang="en-US" dirty="0" smtClean="0"/>
              <a:t>Insert the missing letters to form a sensible word:</a:t>
            </a:r>
          </a:p>
          <a:p>
            <a:pPr lvl="1">
              <a:lnSpc>
                <a:spcPct val="150000"/>
              </a:lnSpc>
            </a:pPr>
            <a:r>
              <a:rPr lang="en-US" sz="2200" dirty="0" smtClean="0"/>
              <a:t>SK  __  TI  __  G</a:t>
            </a:r>
          </a:p>
          <a:p>
            <a:pPr>
              <a:lnSpc>
                <a:spcPct val="150000"/>
              </a:lnSpc>
            </a:pPr>
            <a:r>
              <a:rPr lang="en-US" dirty="0"/>
              <a:t> </a:t>
            </a:r>
            <a:r>
              <a:rPr lang="en-US" dirty="0" smtClean="0"/>
              <a:t>What is it that you see once in a MINIUTE, twice in a FORTNIGHT but never in a YEAR or even in the whole LIFE</a:t>
            </a:r>
          </a:p>
          <a:p>
            <a:pPr>
              <a:lnSpc>
                <a:spcPct val="150000"/>
              </a:lnSpc>
            </a:pPr>
            <a:r>
              <a:rPr lang="en-US" dirty="0" smtClean="0"/>
              <a:t>Abdul is 5 years older to his wife who is 5 times as old as her daughter. If the daughter was 5 years old 3 years back, what is the age of Abdul?</a:t>
            </a:r>
            <a:endParaRPr lang="en-US" dirty="0"/>
          </a:p>
        </p:txBody>
      </p:sp>
      <p:sp>
        <p:nvSpPr>
          <p:cNvPr id="4" name="Slide Number Placeholder 3"/>
          <p:cNvSpPr>
            <a:spLocks noGrp="1"/>
          </p:cNvSpPr>
          <p:nvPr>
            <p:ph type="sldNum" sz="quarter" idx="12"/>
          </p:nvPr>
        </p:nvSpPr>
        <p:spPr/>
        <p:txBody>
          <a:bodyPr>
            <a:normAutofit fontScale="92500" lnSpcReduction="20000"/>
          </a:bodyPr>
          <a:lstStyle/>
          <a:p>
            <a:fld id="{B6F15528-21DE-4FAA-801E-634DDDAF4B2B}" type="slidenum">
              <a:rPr lang="en-US" smtClean="0"/>
              <a:pPr/>
              <a:t>52</a:t>
            </a:fld>
            <a:endParaRPr lang="en-US"/>
          </a:p>
        </p:txBody>
      </p:sp>
    </p:spTree>
    <p:extLst>
      <p:ext uri="{BB962C8B-B14F-4D97-AF65-F5344CB8AC3E}">
        <p14:creationId xmlns:p14="http://schemas.microsoft.com/office/powerpoint/2010/main" val="106374353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r>
              <a:rPr lang="en-US" b="1" dirty="0" smtClean="0"/>
              <a:t>Figure Tests</a:t>
            </a:r>
            <a:endParaRPr lang="en-US" b="1" dirty="0"/>
          </a:p>
        </p:txBody>
      </p:sp>
      <p:pic>
        <p:nvPicPr>
          <p:cNvPr id="33794" name="Picture 2" descr="C:\Users\ACER\Desktop\samples\imagesCA4RPQE4.jpg"/>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914400" y="1600200"/>
            <a:ext cx="317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33795" name="Picture 3" descr="C:\Users\ACER\Desktop\samples\imagesCA5XP9X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1600200"/>
            <a:ext cx="31242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33796" name="Picture 4" descr="C:\Users\ACER\Desktop\samples\imagesCAY99LUQ.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4267200"/>
            <a:ext cx="31242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33797" name="Picture 5" descr="C:\Users\ACER\Desktop\samples\imagesCAFGFVFI.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76800" y="4293217"/>
            <a:ext cx="3124200" cy="1878983"/>
          </a:xfrm>
          <a:prstGeom prst="rect">
            <a:avLst/>
          </a:prstGeom>
          <a:noFill/>
          <a:extLst>
            <a:ext uri="{909E8E84-426E-40DD-AFC4-6F175D3DCCD1}">
              <a14:hiddenFill xmlns:a14="http://schemas.microsoft.com/office/drawing/2010/main">
                <a:solidFill>
                  <a:srgbClr val="FFFFFF"/>
                </a:solidFill>
              </a14:hiddenFill>
            </a:ext>
          </a:extLst>
        </p:spPr>
      </p:pic>
      <p:sp>
        <p:nvSpPr>
          <p:cNvPr id="7" name="Slide Number Placeholder 6"/>
          <p:cNvSpPr>
            <a:spLocks noGrp="1"/>
          </p:cNvSpPr>
          <p:nvPr>
            <p:ph type="sldNum" sz="quarter" idx="12"/>
          </p:nvPr>
        </p:nvSpPr>
        <p:spPr/>
        <p:txBody>
          <a:bodyPr>
            <a:normAutofit fontScale="92500" lnSpcReduction="20000"/>
          </a:bodyPr>
          <a:lstStyle/>
          <a:p>
            <a:fld id="{B6F15528-21DE-4FAA-801E-634DDDAF4B2B}" type="slidenum">
              <a:rPr lang="en-US" smtClean="0"/>
              <a:pPr/>
              <a:t>53</a:t>
            </a:fld>
            <a:endParaRPr lang="en-US"/>
          </a:p>
        </p:txBody>
      </p:sp>
    </p:spTree>
    <p:extLst>
      <p:ext uri="{BB962C8B-B14F-4D97-AF65-F5344CB8AC3E}">
        <p14:creationId xmlns:p14="http://schemas.microsoft.com/office/powerpoint/2010/main" val="106374353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Mechanical Aptitude Tests</a:t>
            </a:r>
            <a:endParaRPr lang="en-US" b="1" dirty="0"/>
          </a:p>
        </p:txBody>
      </p:sp>
      <p:sp>
        <p:nvSpPr>
          <p:cNvPr id="3" name="Content Placeholder 2"/>
          <p:cNvSpPr>
            <a:spLocks noGrp="1"/>
          </p:cNvSpPr>
          <p:nvPr>
            <p:ph sz="quarter" idx="13"/>
          </p:nvPr>
        </p:nvSpPr>
        <p:spPr/>
        <p:txBody>
          <a:bodyPr>
            <a:normAutofit/>
          </a:bodyPr>
          <a:lstStyle/>
          <a:p>
            <a:r>
              <a:rPr lang="en-US" dirty="0"/>
              <a:t> </a:t>
            </a:r>
            <a:r>
              <a:rPr lang="en-US" b="1" dirty="0"/>
              <a:t>If the wheel rotates as shown, P </a:t>
            </a:r>
            <a:r>
              <a:rPr lang="en-US" b="1" dirty="0" smtClean="0"/>
              <a:t>will</a:t>
            </a:r>
          </a:p>
          <a:p>
            <a:pPr lvl="1"/>
            <a:r>
              <a:rPr lang="en-US" dirty="0" smtClean="0"/>
              <a:t>move to the right and stop</a:t>
            </a:r>
          </a:p>
          <a:p>
            <a:pPr lvl="1"/>
            <a:r>
              <a:rPr lang="en-US" dirty="0" smtClean="0"/>
              <a:t>move </a:t>
            </a:r>
            <a:r>
              <a:rPr lang="en-US" dirty="0"/>
              <a:t>to the left and stop </a:t>
            </a:r>
          </a:p>
          <a:p>
            <a:pPr lvl="1"/>
            <a:r>
              <a:rPr lang="en-US" dirty="0" smtClean="0"/>
              <a:t>move </a:t>
            </a:r>
            <a:r>
              <a:rPr lang="en-US" dirty="0"/>
              <a:t>to and fro </a:t>
            </a:r>
          </a:p>
          <a:p>
            <a:pPr lvl="1"/>
            <a:r>
              <a:rPr lang="en-US" dirty="0" smtClean="0"/>
              <a:t>none </a:t>
            </a:r>
            <a:r>
              <a:rPr lang="en-US" dirty="0"/>
              <a:t>of these </a:t>
            </a:r>
            <a:endParaRPr lang="en-US" dirty="0" smtClean="0"/>
          </a:p>
          <a:p>
            <a:pPr lvl="1"/>
            <a:endParaRPr lang="en-US" dirty="0"/>
          </a:p>
          <a:p>
            <a:pPr lvl="1"/>
            <a:endParaRPr lang="en-US" dirty="0"/>
          </a:p>
          <a:p>
            <a:r>
              <a:rPr lang="en-US" b="1" dirty="0"/>
              <a:t>Which way does wheel X move?</a:t>
            </a:r>
            <a:r>
              <a:rPr lang="en-US" dirty="0"/>
              <a:t> </a:t>
            </a:r>
          </a:p>
          <a:p>
            <a:pPr lvl="1"/>
            <a:r>
              <a:rPr lang="en-US" dirty="0" smtClean="0"/>
              <a:t>either</a:t>
            </a:r>
            <a:endParaRPr lang="en-US" dirty="0"/>
          </a:p>
          <a:p>
            <a:pPr lvl="1"/>
            <a:r>
              <a:rPr lang="en-US" dirty="0" smtClean="0"/>
              <a:t>anti-clockwise </a:t>
            </a:r>
            <a:endParaRPr lang="en-US" dirty="0"/>
          </a:p>
          <a:p>
            <a:pPr lvl="1"/>
            <a:r>
              <a:rPr lang="en-US" dirty="0" smtClean="0"/>
              <a:t>clockwise</a:t>
            </a:r>
            <a:endParaRPr lang="en-US" dirty="0"/>
          </a:p>
          <a:p>
            <a:pPr lvl="1"/>
            <a:r>
              <a:rPr lang="en-US" dirty="0" smtClean="0"/>
              <a:t>stays </a:t>
            </a:r>
            <a:r>
              <a:rPr lang="en-US" dirty="0"/>
              <a:t>still</a:t>
            </a:r>
          </a:p>
          <a:p>
            <a:endParaRPr lang="en-US" dirty="0"/>
          </a:p>
        </p:txBody>
      </p:sp>
      <p:pic>
        <p:nvPicPr>
          <p:cNvPr id="5" name="Picture 4" descr="mechanical_aptitude_question2"/>
          <p:cNvPicPr/>
          <p:nvPr/>
        </p:nvPicPr>
        <p:blipFill>
          <a:blip r:embed="rId2">
            <a:extLst>
              <a:ext uri="{28A0092B-C50C-407E-A947-70E740481C1C}">
                <a14:useLocalDpi xmlns:a14="http://schemas.microsoft.com/office/drawing/2010/main" val="0"/>
              </a:ext>
            </a:extLst>
          </a:blip>
          <a:srcRect/>
          <a:stretch>
            <a:fillRect/>
          </a:stretch>
        </p:blipFill>
        <p:spPr bwMode="auto">
          <a:xfrm>
            <a:off x="5181600" y="1447800"/>
            <a:ext cx="2438400" cy="1295400"/>
          </a:xfrm>
          <a:prstGeom prst="rect">
            <a:avLst/>
          </a:prstGeom>
          <a:noFill/>
          <a:ln>
            <a:noFill/>
          </a:ln>
        </p:spPr>
      </p:pic>
      <p:pic>
        <p:nvPicPr>
          <p:cNvPr id="6" name="Picture 5" descr="mechanical_aptitude_question3"/>
          <p:cNvPicPr/>
          <p:nvPr/>
        </p:nvPicPr>
        <p:blipFill>
          <a:blip r:embed="rId3">
            <a:extLst>
              <a:ext uri="{28A0092B-C50C-407E-A947-70E740481C1C}">
                <a14:useLocalDpi xmlns:a14="http://schemas.microsoft.com/office/drawing/2010/main" val="0"/>
              </a:ext>
            </a:extLst>
          </a:blip>
          <a:srcRect/>
          <a:stretch>
            <a:fillRect/>
          </a:stretch>
        </p:blipFill>
        <p:spPr bwMode="auto">
          <a:xfrm>
            <a:off x="5257800" y="4419600"/>
            <a:ext cx="2438400" cy="1285875"/>
          </a:xfrm>
          <a:prstGeom prst="rect">
            <a:avLst/>
          </a:prstGeom>
          <a:noFill/>
          <a:ln>
            <a:noFill/>
          </a:ln>
        </p:spPr>
      </p:pic>
      <p:sp>
        <p:nvSpPr>
          <p:cNvPr id="7" name="Slide Number Placeholder 6"/>
          <p:cNvSpPr>
            <a:spLocks noGrp="1"/>
          </p:cNvSpPr>
          <p:nvPr>
            <p:ph type="sldNum" sz="quarter" idx="12"/>
          </p:nvPr>
        </p:nvSpPr>
        <p:spPr/>
        <p:txBody>
          <a:bodyPr>
            <a:normAutofit fontScale="92500" lnSpcReduction="20000"/>
          </a:bodyPr>
          <a:lstStyle/>
          <a:p>
            <a:fld id="{B6F15528-21DE-4FAA-801E-634DDDAF4B2B}" type="slidenum">
              <a:rPr lang="en-US" smtClean="0"/>
              <a:pPr/>
              <a:t>54</a:t>
            </a:fld>
            <a:endParaRPr lang="en-US"/>
          </a:p>
        </p:txBody>
      </p:sp>
    </p:spTree>
    <p:extLst>
      <p:ext uri="{BB962C8B-B14F-4D97-AF65-F5344CB8AC3E}">
        <p14:creationId xmlns:p14="http://schemas.microsoft.com/office/powerpoint/2010/main" val="106374353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Mechanical Aptitude Tests</a:t>
            </a:r>
          </a:p>
        </p:txBody>
      </p:sp>
      <p:sp>
        <p:nvSpPr>
          <p:cNvPr id="3" name="Content Placeholder 2"/>
          <p:cNvSpPr>
            <a:spLocks noGrp="1"/>
          </p:cNvSpPr>
          <p:nvPr>
            <p:ph sz="quarter" idx="13"/>
          </p:nvPr>
        </p:nvSpPr>
        <p:spPr/>
        <p:txBody>
          <a:bodyPr>
            <a:normAutofit/>
          </a:bodyPr>
          <a:lstStyle/>
          <a:p>
            <a:r>
              <a:rPr lang="en-US" dirty="0" smtClean="0"/>
              <a:t>Which </a:t>
            </a:r>
            <a:r>
              <a:rPr lang="en-US" dirty="0"/>
              <a:t>plank is most likely to break? </a:t>
            </a:r>
          </a:p>
          <a:p>
            <a:pPr lvl="1"/>
            <a:r>
              <a:rPr lang="en-US" dirty="0" smtClean="0"/>
              <a:t>A</a:t>
            </a:r>
            <a:endParaRPr lang="en-US" dirty="0"/>
          </a:p>
          <a:p>
            <a:pPr lvl="1"/>
            <a:r>
              <a:rPr lang="en-US" dirty="0" smtClean="0"/>
              <a:t>B</a:t>
            </a:r>
            <a:endParaRPr lang="en-US" dirty="0"/>
          </a:p>
          <a:p>
            <a:pPr lvl="1"/>
            <a:r>
              <a:rPr lang="en-US" dirty="0" smtClean="0"/>
              <a:t>Either</a:t>
            </a:r>
            <a:endParaRPr lang="en-US" dirty="0"/>
          </a:p>
          <a:p>
            <a:pPr marL="0" indent="0">
              <a:buNone/>
            </a:pPr>
            <a:endParaRPr lang="en-US" dirty="0"/>
          </a:p>
        </p:txBody>
      </p:sp>
      <p:pic>
        <p:nvPicPr>
          <p:cNvPr id="4" name="Picture 3" descr="mechanical_aptitude_question8">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3200400" y="3048000"/>
            <a:ext cx="2962275" cy="1885950"/>
          </a:xfrm>
          <a:prstGeom prst="rect">
            <a:avLst/>
          </a:prstGeom>
          <a:noFill/>
          <a:ln>
            <a:noFill/>
          </a:ln>
        </p:spPr>
      </p:pic>
      <p:sp>
        <p:nvSpPr>
          <p:cNvPr id="5" name="Slide Number Placeholder 4"/>
          <p:cNvSpPr>
            <a:spLocks noGrp="1"/>
          </p:cNvSpPr>
          <p:nvPr>
            <p:ph type="sldNum" sz="quarter" idx="12"/>
          </p:nvPr>
        </p:nvSpPr>
        <p:spPr/>
        <p:txBody>
          <a:bodyPr>
            <a:normAutofit fontScale="92500" lnSpcReduction="20000"/>
          </a:bodyPr>
          <a:lstStyle/>
          <a:p>
            <a:fld id="{B6F15528-21DE-4FAA-801E-634DDDAF4B2B}" type="slidenum">
              <a:rPr lang="en-US" smtClean="0"/>
              <a:pPr/>
              <a:t>55</a:t>
            </a:fld>
            <a:endParaRPr lang="en-US"/>
          </a:p>
        </p:txBody>
      </p:sp>
    </p:spTree>
    <p:extLst>
      <p:ext uri="{BB962C8B-B14F-4D97-AF65-F5344CB8AC3E}">
        <p14:creationId xmlns:p14="http://schemas.microsoft.com/office/powerpoint/2010/main" val="69129284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Word Association Test</a:t>
            </a:r>
            <a:endParaRPr lang="en-US" b="1" dirty="0"/>
          </a:p>
        </p:txBody>
      </p:sp>
      <p:sp>
        <p:nvSpPr>
          <p:cNvPr id="3" name="Content Placeholder 2"/>
          <p:cNvSpPr>
            <a:spLocks noGrp="1"/>
          </p:cNvSpPr>
          <p:nvPr>
            <p:ph sz="quarter" idx="13"/>
          </p:nvPr>
        </p:nvSpPr>
        <p:spPr>
          <a:xfrm>
            <a:off x="274320" y="1298448"/>
            <a:ext cx="8595360" cy="5178552"/>
          </a:xfrm>
        </p:spPr>
        <p:txBody>
          <a:bodyPr>
            <a:normAutofit/>
          </a:bodyPr>
          <a:lstStyle/>
          <a:p>
            <a:r>
              <a:rPr lang="en-US" dirty="0" smtClean="0"/>
              <a:t>Love</a:t>
            </a:r>
          </a:p>
          <a:p>
            <a:r>
              <a:rPr lang="en-US" dirty="0" smtClean="0"/>
              <a:t>Atom</a:t>
            </a:r>
          </a:p>
          <a:p>
            <a:r>
              <a:rPr lang="en-US" dirty="0" smtClean="0"/>
              <a:t>Knife</a:t>
            </a:r>
          </a:p>
          <a:p>
            <a:r>
              <a:rPr lang="en-US" dirty="0" smtClean="0"/>
              <a:t>Work</a:t>
            </a:r>
          </a:p>
          <a:p>
            <a:r>
              <a:rPr lang="en-US" dirty="0" smtClean="0"/>
              <a:t>Fortune</a:t>
            </a:r>
          </a:p>
          <a:p>
            <a:r>
              <a:rPr lang="en-US" dirty="0" smtClean="0"/>
              <a:t>Child</a:t>
            </a:r>
          </a:p>
          <a:p>
            <a:r>
              <a:rPr lang="en-US" dirty="0" smtClean="0"/>
              <a:t>Stop</a:t>
            </a:r>
          </a:p>
          <a:p>
            <a:r>
              <a:rPr lang="en-US" dirty="0" smtClean="0"/>
              <a:t>Knowledge</a:t>
            </a:r>
          </a:p>
          <a:p>
            <a:r>
              <a:rPr lang="en-US" dirty="0" smtClean="0"/>
              <a:t>Girl</a:t>
            </a:r>
          </a:p>
          <a:p>
            <a:r>
              <a:rPr lang="en-US" dirty="0" smtClean="0"/>
              <a:t>Flower</a:t>
            </a:r>
          </a:p>
          <a:p>
            <a:r>
              <a:rPr lang="en-US" dirty="0" smtClean="0"/>
              <a:t>Time</a:t>
            </a:r>
          </a:p>
          <a:p>
            <a:r>
              <a:rPr lang="en-US" dirty="0" smtClean="0"/>
              <a:t>Father</a:t>
            </a:r>
            <a:endParaRPr lang="en-US" dirty="0"/>
          </a:p>
        </p:txBody>
      </p:sp>
      <p:sp>
        <p:nvSpPr>
          <p:cNvPr id="4" name="Slide Number Placeholder 3"/>
          <p:cNvSpPr>
            <a:spLocks noGrp="1"/>
          </p:cNvSpPr>
          <p:nvPr>
            <p:ph type="sldNum" sz="quarter" idx="12"/>
          </p:nvPr>
        </p:nvSpPr>
        <p:spPr/>
        <p:txBody>
          <a:bodyPr>
            <a:normAutofit fontScale="92500" lnSpcReduction="20000"/>
          </a:bodyPr>
          <a:lstStyle/>
          <a:p>
            <a:fld id="{B6F15528-21DE-4FAA-801E-634DDDAF4B2B}" type="slidenum">
              <a:rPr lang="en-US" smtClean="0"/>
              <a:pPr/>
              <a:t>56</a:t>
            </a:fld>
            <a:endParaRPr lang="en-US"/>
          </a:p>
        </p:txBody>
      </p:sp>
    </p:spTree>
    <p:extLst>
      <p:ext uri="{BB962C8B-B14F-4D97-AF65-F5344CB8AC3E}">
        <p14:creationId xmlns:p14="http://schemas.microsoft.com/office/powerpoint/2010/main" val="103646288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Sentence Completion Test</a:t>
            </a:r>
            <a:endParaRPr lang="en-US" b="1" dirty="0"/>
          </a:p>
        </p:txBody>
      </p:sp>
      <p:sp>
        <p:nvSpPr>
          <p:cNvPr id="3" name="Content Placeholder 2"/>
          <p:cNvSpPr>
            <a:spLocks noGrp="1"/>
          </p:cNvSpPr>
          <p:nvPr>
            <p:ph sz="quarter" idx="13"/>
          </p:nvPr>
        </p:nvSpPr>
        <p:spPr>
          <a:xfrm>
            <a:off x="274320" y="1298448"/>
            <a:ext cx="8595360" cy="5330952"/>
          </a:xfrm>
        </p:spPr>
        <p:txBody>
          <a:bodyPr>
            <a:normAutofit/>
          </a:bodyPr>
          <a:lstStyle/>
          <a:p>
            <a:r>
              <a:rPr lang="en-US" dirty="0" smtClean="0"/>
              <a:t>He saw many </a:t>
            </a:r>
            <a:r>
              <a:rPr lang="en-US" dirty="0"/>
              <a:t>_________________</a:t>
            </a:r>
            <a:endParaRPr lang="en-US" dirty="0" smtClean="0"/>
          </a:p>
          <a:p>
            <a:r>
              <a:rPr lang="en-US" dirty="0" smtClean="0"/>
              <a:t>His hobby is </a:t>
            </a:r>
            <a:r>
              <a:rPr lang="en-US" dirty="0"/>
              <a:t>_________________</a:t>
            </a:r>
            <a:endParaRPr lang="en-US" dirty="0" smtClean="0"/>
          </a:p>
          <a:p>
            <a:r>
              <a:rPr lang="en-US" dirty="0" smtClean="0"/>
              <a:t>This is my _________________</a:t>
            </a:r>
          </a:p>
          <a:p>
            <a:r>
              <a:rPr lang="en-US" dirty="0" smtClean="0"/>
              <a:t>The power of enemy </a:t>
            </a:r>
            <a:r>
              <a:rPr lang="en-US" dirty="0"/>
              <a:t>_________________</a:t>
            </a:r>
            <a:endParaRPr lang="en-US" dirty="0" smtClean="0"/>
          </a:p>
          <a:p>
            <a:r>
              <a:rPr lang="en-US" dirty="0" smtClean="0"/>
              <a:t>Pakistani girls are _________________</a:t>
            </a:r>
          </a:p>
          <a:p>
            <a:r>
              <a:rPr lang="en-US" dirty="0" smtClean="0"/>
              <a:t>Pakistani films are _________________</a:t>
            </a:r>
          </a:p>
          <a:p>
            <a:r>
              <a:rPr lang="en-US" dirty="0" smtClean="0"/>
              <a:t>In my leisure time I _________________</a:t>
            </a:r>
          </a:p>
          <a:p>
            <a:r>
              <a:rPr lang="en-US" dirty="0" smtClean="0"/>
              <a:t>Our future lies in _________________</a:t>
            </a:r>
          </a:p>
          <a:p>
            <a:r>
              <a:rPr lang="en-US" dirty="0" smtClean="0"/>
              <a:t>She is not _________________</a:t>
            </a:r>
          </a:p>
          <a:p>
            <a:r>
              <a:rPr lang="en-US" dirty="0" smtClean="0"/>
              <a:t>I Saw a _________________</a:t>
            </a:r>
          </a:p>
          <a:p>
            <a:r>
              <a:rPr lang="en-US" dirty="0" smtClean="0"/>
              <a:t>He has a knife for _________________</a:t>
            </a:r>
          </a:p>
          <a:p>
            <a:r>
              <a:rPr lang="en-US" dirty="0" smtClean="0"/>
              <a:t>His father drank and </a:t>
            </a:r>
            <a:r>
              <a:rPr lang="en-US" dirty="0"/>
              <a:t>_________________</a:t>
            </a:r>
          </a:p>
        </p:txBody>
      </p:sp>
      <p:sp>
        <p:nvSpPr>
          <p:cNvPr id="4" name="Slide Number Placeholder 3"/>
          <p:cNvSpPr>
            <a:spLocks noGrp="1"/>
          </p:cNvSpPr>
          <p:nvPr>
            <p:ph type="sldNum" sz="quarter" idx="12"/>
          </p:nvPr>
        </p:nvSpPr>
        <p:spPr/>
        <p:txBody>
          <a:bodyPr>
            <a:normAutofit fontScale="92500" lnSpcReduction="20000"/>
          </a:bodyPr>
          <a:lstStyle/>
          <a:p>
            <a:fld id="{B6F15528-21DE-4FAA-801E-634DDDAF4B2B}" type="slidenum">
              <a:rPr lang="en-US" smtClean="0"/>
              <a:pPr/>
              <a:t>57</a:t>
            </a:fld>
            <a:endParaRPr lang="en-US"/>
          </a:p>
        </p:txBody>
      </p:sp>
    </p:spTree>
    <p:extLst>
      <p:ext uri="{BB962C8B-B14F-4D97-AF65-F5344CB8AC3E}">
        <p14:creationId xmlns:p14="http://schemas.microsoft.com/office/powerpoint/2010/main" val="415581474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Personality Tests</a:t>
            </a:r>
            <a:endParaRPr lang="en-US" b="1" dirty="0"/>
          </a:p>
        </p:txBody>
      </p:sp>
      <p:sp>
        <p:nvSpPr>
          <p:cNvPr id="3" name="Content Placeholder 2"/>
          <p:cNvSpPr>
            <a:spLocks noGrp="1"/>
          </p:cNvSpPr>
          <p:nvPr>
            <p:ph sz="quarter" idx="13"/>
          </p:nvPr>
        </p:nvSpPr>
        <p:spPr/>
        <p:txBody>
          <a:bodyPr>
            <a:normAutofit/>
          </a:bodyPr>
          <a:lstStyle/>
          <a:p>
            <a:pPr>
              <a:lnSpc>
                <a:spcPct val="150000"/>
              </a:lnSpc>
            </a:pPr>
            <a:r>
              <a:rPr lang="en-US" dirty="0" smtClean="0"/>
              <a:t>Are you Thinking or Action type?</a:t>
            </a:r>
          </a:p>
          <a:p>
            <a:pPr>
              <a:lnSpc>
                <a:spcPct val="150000"/>
              </a:lnSpc>
            </a:pPr>
            <a:r>
              <a:rPr lang="en-US" dirty="0" smtClean="0"/>
              <a:t>Are you Objective or Subjective?</a:t>
            </a:r>
          </a:p>
          <a:p>
            <a:pPr>
              <a:lnSpc>
                <a:spcPct val="150000"/>
              </a:lnSpc>
            </a:pPr>
            <a:r>
              <a:rPr lang="en-US" dirty="0" smtClean="0"/>
              <a:t>Are you Open-Minded or Narrow-Minded?</a:t>
            </a:r>
          </a:p>
          <a:p>
            <a:pPr>
              <a:lnSpc>
                <a:spcPct val="150000"/>
              </a:lnSpc>
            </a:pPr>
            <a:r>
              <a:rPr lang="en-US" dirty="0" smtClean="0"/>
              <a:t>Have you an Inferiority Complex?</a:t>
            </a:r>
          </a:p>
          <a:p>
            <a:pPr>
              <a:lnSpc>
                <a:spcPct val="150000"/>
              </a:lnSpc>
            </a:pPr>
            <a:r>
              <a:rPr lang="en-US" dirty="0" smtClean="0"/>
              <a:t>Are you Masculine or Feminine?</a:t>
            </a:r>
          </a:p>
          <a:p>
            <a:pPr>
              <a:lnSpc>
                <a:spcPct val="150000"/>
              </a:lnSpc>
            </a:pPr>
            <a:r>
              <a:rPr lang="en-US" dirty="0" smtClean="0"/>
              <a:t>Do you Impress People?</a:t>
            </a:r>
          </a:p>
          <a:p>
            <a:pPr>
              <a:lnSpc>
                <a:spcPct val="150000"/>
              </a:lnSpc>
            </a:pPr>
            <a:r>
              <a:rPr lang="en-US" dirty="0" smtClean="0"/>
              <a:t>Are you Tactful or Tactless?</a:t>
            </a:r>
          </a:p>
          <a:p>
            <a:pPr>
              <a:lnSpc>
                <a:spcPct val="150000"/>
              </a:lnSpc>
            </a:pPr>
            <a:r>
              <a:rPr lang="en-US" dirty="0" smtClean="0"/>
              <a:t>Do you Feel Secure?</a:t>
            </a:r>
            <a:endParaRPr lang="en-US" dirty="0"/>
          </a:p>
        </p:txBody>
      </p:sp>
      <p:sp>
        <p:nvSpPr>
          <p:cNvPr id="4" name="Slide Number Placeholder 3"/>
          <p:cNvSpPr>
            <a:spLocks noGrp="1"/>
          </p:cNvSpPr>
          <p:nvPr>
            <p:ph type="sldNum" sz="quarter" idx="12"/>
          </p:nvPr>
        </p:nvSpPr>
        <p:spPr/>
        <p:txBody>
          <a:bodyPr>
            <a:normAutofit fontScale="92500" lnSpcReduction="20000"/>
          </a:bodyPr>
          <a:lstStyle/>
          <a:p>
            <a:fld id="{B6F15528-21DE-4FAA-801E-634DDDAF4B2B}" type="slidenum">
              <a:rPr lang="en-US" smtClean="0"/>
              <a:pPr/>
              <a:t>58</a:t>
            </a:fld>
            <a:endParaRPr lang="en-US"/>
          </a:p>
        </p:txBody>
      </p:sp>
    </p:spTree>
    <p:extLst>
      <p:ext uri="{BB962C8B-B14F-4D97-AF65-F5344CB8AC3E}">
        <p14:creationId xmlns:p14="http://schemas.microsoft.com/office/powerpoint/2010/main" val="320277584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Thematic Appreciation Test</a:t>
            </a:r>
            <a:endParaRPr lang="en-US" b="1" dirty="0"/>
          </a:p>
        </p:txBody>
      </p:sp>
      <p:sp>
        <p:nvSpPr>
          <p:cNvPr id="3" name="Content Placeholder 2"/>
          <p:cNvSpPr>
            <a:spLocks noGrp="1"/>
          </p:cNvSpPr>
          <p:nvPr>
            <p:ph sz="quarter" idx="13"/>
          </p:nvPr>
        </p:nvSpPr>
        <p:spPr/>
        <p:txBody>
          <a:bodyPr/>
          <a:lstStyle/>
          <a:p>
            <a:pPr algn="just">
              <a:lnSpc>
                <a:spcPct val="150000"/>
              </a:lnSpc>
            </a:pPr>
            <a:r>
              <a:rPr lang="en-US" dirty="0" smtClean="0"/>
              <a:t>It comprises a series of standard pictures</a:t>
            </a:r>
          </a:p>
          <a:p>
            <a:pPr algn="just">
              <a:lnSpc>
                <a:spcPct val="150000"/>
              </a:lnSpc>
            </a:pPr>
            <a:r>
              <a:rPr lang="en-US" dirty="0" smtClean="0"/>
              <a:t>These pictures are displayed to the candidates one by one</a:t>
            </a:r>
          </a:p>
          <a:p>
            <a:pPr algn="just">
              <a:lnSpc>
                <a:spcPct val="150000"/>
              </a:lnSpc>
            </a:pPr>
            <a:r>
              <a:rPr lang="en-US" dirty="0" smtClean="0"/>
              <a:t>They are required to write a story on every picture</a:t>
            </a:r>
          </a:p>
          <a:p>
            <a:pPr algn="just">
              <a:lnSpc>
                <a:spcPct val="150000"/>
              </a:lnSpc>
            </a:pPr>
            <a:r>
              <a:rPr lang="en-US" dirty="0" smtClean="0"/>
              <a:t>In their story, they have to state what people are doing, what was the reason of the situation and what will be its result</a:t>
            </a:r>
          </a:p>
        </p:txBody>
      </p:sp>
      <p:sp>
        <p:nvSpPr>
          <p:cNvPr id="4" name="Slide Number Placeholder 3"/>
          <p:cNvSpPr>
            <a:spLocks noGrp="1"/>
          </p:cNvSpPr>
          <p:nvPr>
            <p:ph type="sldNum" sz="quarter" idx="12"/>
          </p:nvPr>
        </p:nvSpPr>
        <p:spPr/>
        <p:txBody>
          <a:bodyPr>
            <a:normAutofit fontScale="92500" lnSpcReduction="20000"/>
          </a:bodyPr>
          <a:lstStyle/>
          <a:p>
            <a:fld id="{B6F15528-21DE-4FAA-801E-634DDDAF4B2B}" type="slidenum">
              <a:rPr lang="en-US" smtClean="0"/>
              <a:pPr/>
              <a:t>59</a:t>
            </a:fld>
            <a:endParaRPr lang="en-US"/>
          </a:p>
        </p:txBody>
      </p:sp>
    </p:spTree>
    <p:extLst>
      <p:ext uri="{BB962C8B-B14F-4D97-AF65-F5344CB8AC3E}">
        <p14:creationId xmlns:p14="http://schemas.microsoft.com/office/powerpoint/2010/main" val="68035410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type="subTitle" idx="1"/>
          </p:nvPr>
        </p:nvSpPr>
        <p:spPr>
          <a:xfrm>
            <a:off x="3743324" y="2286000"/>
            <a:ext cx="5400676" cy="1828800"/>
          </a:xfrm>
        </p:spPr>
        <p:txBody>
          <a:bodyPr>
            <a:noAutofit/>
          </a:bodyPr>
          <a:lstStyle/>
          <a:p>
            <a:r>
              <a:rPr lang="en-US" sz="2800" dirty="0" smtClean="0"/>
              <a:t>To provide guidance to candidates </a:t>
            </a:r>
            <a:r>
              <a:rPr lang="en-US" sz="2800" dirty="0" smtClean="0"/>
              <a:t>of PMA </a:t>
            </a:r>
            <a:r>
              <a:rPr lang="en-US" sz="2800" dirty="0" smtClean="0"/>
              <a:t>L/C for optimum performance at ISSB</a:t>
            </a:r>
            <a:endParaRPr lang="en-US" sz="2800" dirty="0"/>
          </a:p>
        </p:txBody>
      </p:sp>
      <p:sp>
        <p:nvSpPr>
          <p:cNvPr id="3" name="Title 2"/>
          <p:cNvSpPr>
            <a:spLocks noGrp="1"/>
          </p:cNvSpPr>
          <p:nvPr>
            <p:ph type="title"/>
          </p:nvPr>
        </p:nvSpPr>
        <p:spPr>
          <a:xfrm>
            <a:off x="3733800" y="1447801"/>
            <a:ext cx="5129543" cy="838200"/>
          </a:xfrm>
        </p:spPr>
        <p:txBody>
          <a:bodyPr/>
          <a:lstStyle/>
          <a:p>
            <a:r>
              <a:rPr lang="en-US" b="1" dirty="0" smtClean="0"/>
              <a:t>Aim</a:t>
            </a:r>
            <a:endParaRPr lang="en-US" b="1" dirty="0"/>
          </a:p>
        </p:txBody>
      </p:sp>
      <p:sp>
        <p:nvSpPr>
          <p:cNvPr id="4" name="Slide Number Placeholder 3"/>
          <p:cNvSpPr>
            <a:spLocks noGrp="1"/>
          </p:cNvSpPr>
          <p:nvPr>
            <p:ph type="sldNum" sz="quarter" idx="12"/>
          </p:nvPr>
        </p:nvSpPr>
        <p:spPr/>
        <p:txBody>
          <a:bodyPr>
            <a:normAutofit fontScale="92500" lnSpcReduction="20000"/>
          </a:bodyPr>
          <a:lstStyle/>
          <a:p>
            <a:fld id="{B6F15528-21DE-4FAA-801E-634DDDAF4B2B}" type="slidenum">
              <a:rPr lang="en-US" smtClean="0"/>
              <a:pPr/>
              <a:t>6</a:t>
            </a:fld>
            <a:endParaRPr lang="en-US"/>
          </a:p>
        </p:txBody>
      </p:sp>
    </p:spTree>
    <p:extLst>
      <p:ext uri="{BB962C8B-B14F-4D97-AF65-F5344CB8AC3E}">
        <p14:creationId xmlns:p14="http://schemas.microsoft.com/office/powerpoint/2010/main" val="247865045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Picture Story Writing</a:t>
            </a:r>
            <a:endParaRPr lang="en-US" b="1" dirty="0"/>
          </a:p>
        </p:txBody>
      </p:sp>
      <p:pic>
        <p:nvPicPr>
          <p:cNvPr id="4" name="Content Placeholder 3"/>
          <p:cNvPicPr>
            <a:picLocks noGrp="1" noChangeAspect="1"/>
          </p:cNvPicPr>
          <p:nvPr>
            <p:ph sz="quarter" idx="13"/>
          </p:nvPr>
        </p:nvPicPr>
        <p:blipFill>
          <a:blip r:embed="rId2" cstate="print">
            <a:extLst>
              <a:ext uri="{28A0092B-C50C-407E-A947-70E740481C1C}">
                <a14:useLocalDpi xmlns:a14="http://schemas.microsoft.com/office/drawing/2010/main" val="0"/>
              </a:ext>
            </a:extLst>
          </a:blip>
          <a:stretch>
            <a:fillRect/>
          </a:stretch>
        </p:blipFill>
        <p:spPr>
          <a:xfrm>
            <a:off x="2667000" y="1524000"/>
            <a:ext cx="3810000" cy="4783116"/>
          </a:xfrm>
        </p:spPr>
      </p:pic>
      <p:sp>
        <p:nvSpPr>
          <p:cNvPr id="5" name="Slide Number Placeholder 4"/>
          <p:cNvSpPr>
            <a:spLocks noGrp="1"/>
          </p:cNvSpPr>
          <p:nvPr>
            <p:ph type="sldNum" sz="quarter" idx="12"/>
          </p:nvPr>
        </p:nvSpPr>
        <p:spPr/>
        <p:txBody>
          <a:bodyPr>
            <a:normAutofit fontScale="92500" lnSpcReduction="20000"/>
          </a:bodyPr>
          <a:lstStyle/>
          <a:p>
            <a:fld id="{B6F15528-21DE-4FAA-801E-634DDDAF4B2B}" type="slidenum">
              <a:rPr lang="en-US" smtClean="0"/>
              <a:pPr/>
              <a:t>60</a:t>
            </a:fld>
            <a:endParaRPr lang="en-US"/>
          </a:p>
        </p:txBody>
      </p:sp>
    </p:spTree>
    <p:extLst>
      <p:ext uri="{BB962C8B-B14F-4D97-AF65-F5344CB8AC3E}">
        <p14:creationId xmlns:p14="http://schemas.microsoft.com/office/powerpoint/2010/main" val="279356136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Picture Story Writing</a:t>
            </a:r>
          </a:p>
        </p:txBody>
      </p:sp>
      <p:pic>
        <p:nvPicPr>
          <p:cNvPr id="4" name="Content Placeholder 3"/>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3124201" y="1465047"/>
            <a:ext cx="2895600" cy="4604180"/>
          </a:xfrm>
        </p:spPr>
      </p:pic>
      <p:sp>
        <p:nvSpPr>
          <p:cNvPr id="5" name="Slide Number Placeholder 4"/>
          <p:cNvSpPr>
            <a:spLocks noGrp="1"/>
          </p:cNvSpPr>
          <p:nvPr>
            <p:ph type="sldNum" sz="quarter" idx="12"/>
          </p:nvPr>
        </p:nvSpPr>
        <p:spPr/>
        <p:txBody>
          <a:bodyPr>
            <a:normAutofit fontScale="92500" lnSpcReduction="20000"/>
          </a:bodyPr>
          <a:lstStyle/>
          <a:p>
            <a:fld id="{B6F15528-21DE-4FAA-801E-634DDDAF4B2B}" type="slidenum">
              <a:rPr lang="en-US" smtClean="0"/>
              <a:pPr/>
              <a:t>61</a:t>
            </a:fld>
            <a:endParaRPr lang="en-US"/>
          </a:p>
        </p:txBody>
      </p:sp>
    </p:spTree>
    <p:extLst>
      <p:ext uri="{BB962C8B-B14F-4D97-AF65-F5344CB8AC3E}">
        <p14:creationId xmlns:p14="http://schemas.microsoft.com/office/powerpoint/2010/main" val="388563332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Picture Story Writing</a:t>
            </a:r>
          </a:p>
        </p:txBody>
      </p:sp>
      <p:pic>
        <p:nvPicPr>
          <p:cNvPr id="4" name="Content Placeholder 3"/>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3048000" y="1768448"/>
            <a:ext cx="3048000" cy="3997378"/>
          </a:xfrm>
        </p:spPr>
      </p:pic>
      <p:sp>
        <p:nvSpPr>
          <p:cNvPr id="5" name="Slide Number Placeholder 4"/>
          <p:cNvSpPr>
            <a:spLocks noGrp="1"/>
          </p:cNvSpPr>
          <p:nvPr>
            <p:ph type="sldNum" sz="quarter" idx="12"/>
          </p:nvPr>
        </p:nvSpPr>
        <p:spPr/>
        <p:txBody>
          <a:bodyPr>
            <a:normAutofit fontScale="92500" lnSpcReduction="20000"/>
          </a:bodyPr>
          <a:lstStyle/>
          <a:p>
            <a:fld id="{B6F15528-21DE-4FAA-801E-634DDDAF4B2B}" type="slidenum">
              <a:rPr lang="en-US" smtClean="0"/>
              <a:pPr/>
              <a:t>62</a:t>
            </a:fld>
            <a:endParaRPr lang="en-US"/>
          </a:p>
        </p:txBody>
      </p:sp>
    </p:spTree>
    <p:extLst>
      <p:ext uri="{BB962C8B-B14F-4D97-AF65-F5344CB8AC3E}">
        <p14:creationId xmlns:p14="http://schemas.microsoft.com/office/powerpoint/2010/main" val="1503224482"/>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Guidelines for Tests</a:t>
            </a:r>
            <a:endParaRPr lang="en-US" b="1" dirty="0"/>
          </a:p>
        </p:txBody>
      </p:sp>
      <p:sp>
        <p:nvSpPr>
          <p:cNvPr id="3" name="Content Placeholder 2"/>
          <p:cNvSpPr>
            <a:spLocks noGrp="1"/>
          </p:cNvSpPr>
          <p:nvPr>
            <p:ph sz="quarter" idx="13"/>
          </p:nvPr>
        </p:nvSpPr>
        <p:spPr/>
        <p:txBody>
          <a:bodyPr/>
          <a:lstStyle/>
          <a:p>
            <a:pPr algn="just"/>
            <a:r>
              <a:rPr lang="en-US" dirty="0" smtClean="0"/>
              <a:t>Personality tests are designed to check the mental agility of the candidates along with other aspects</a:t>
            </a:r>
          </a:p>
          <a:p>
            <a:pPr algn="just"/>
            <a:r>
              <a:rPr lang="en-US" dirty="0" smtClean="0"/>
              <a:t>Try to be as original as possible because it will not be possible to hold on to the concept that conflicts your personality</a:t>
            </a:r>
          </a:p>
          <a:p>
            <a:pPr algn="just"/>
            <a:r>
              <a:rPr lang="en-US" dirty="0" smtClean="0"/>
              <a:t>Completion of the word association tests and sentence completion tests is important</a:t>
            </a:r>
          </a:p>
          <a:p>
            <a:pPr algn="just"/>
            <a:r>
              <a:rPr lang="en-US" dirty="0" smtClean="0"/>
              <a:t>Be positive in attempting psychological tests</a:t>
            </a:r>
          </a:p>
          <a:p>
            <a:pPr algn="just"/>
            <a:r>
              <a:rPr lang="en-US" dirty="0" smtClean="0"/>
              <a:t>Story writing tests your intellectual ability</a:t>
            </a:r>
          </a:p>
          <a:p>
            <a:pPr algn="just"/>
            <a:r>
              <a:rPr lang="en-US" dirty="0" smtClean="0"/>
              <a:t>A story must have a </a:t>
            </a:r>
            <a:r>
              <a:rPr lang="en-US" b="1" dirty="0" smtClean="0"/>
              <a:t>start</a:t>
            </a:r>
            <a:r>
              <a:rPr lang="en-US" dirty="0" smtClean="0"/>
              <a:t>, a </a:t>
            </a:r>
            <a:r>
              <a:rPr lang="en-US" b="1" dirty="0" smtClean="0"/>
              <a:t>climax </a:t>
            </a:r>
            <a:r>
              <a:rPr lang="en-US" dirty="0" smtClean="0"/>
              <a:t>and an </a:t>
            </a:r>
            <a:r>
              <a:rPr lang="en-US" b="1" dirty="0" smtClean="0"/>
              <a:t>end</a:t>
            </a:r>
          </a:p>
          <a:p>
            <a:pPr algn="just"/>
            <a:r>
              <a:rPr lang="en-US" dirty="0" smtClean="0"/>
              <a:t>You may like to add few characters but too many of them makes the story complex and difficult to end logically</a:t>
            </a:r>
            <a:endParaRPr lang="en-US" dirty="0"/>
          </a:p>
        </p:txBody>
      </p:sp>
      <p:sp>
        <p:nvSpPr>
          <p:cNvPr id="4" name="Slide Number Placeholder 3"/>
          <p:cNvSpPr>
            <a:spLocks noGrp="1"/>
          </p:cNvSpPr>
          <p:nvPr>
            <p:ph type="sldNum" sz="quarter" idx="12"/>
          </p:nvPr>
        </p:nvSpPr>
        <p:spPr/>
        <p:txBody>
          <a:bodyPr>
            <a:normAutofit fontScale="92500" lnSpcReduction="20000"/>
          </a:bodyPr>
          <a:lstStyle/>
          <a:p>
            <a:fld id="{B6F15528-21DE-4FAA-801E-634DDDAF4B2B}" type="slidenum">
              <a:rPr lang="en-US" smtClean="0"/>
              <a:pPr/>
              <a:t>63</a:t>
            </a:fld>
            <a:endParaRPr lang="en-US"/>
          </a:p>
        </p:txBody>
      </p:sp>
    </p:spTree>
    <p:extLst>
      <p:ext uri="{BB962C8B-B14F-4D97-AF65-F5344CB8AC3E}">
        <p14:creationId xmlns:p14="http://schemas.microsoft.com/office/powerpoint/2010/main" val="2583993873"/>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smtClean="0"/>
              <a:t>Day 3 - GTO DAY 1</a:t>
            </a:r>
            <a:endParaRPr lang="en-US" b="1" dirty="0"/>
          </a:p>
        </p:txBody>
      </p:sp>
      <p:sp>
        <p:nvSpPr>
          <p:cNvPr id="3" name="Slide Number Placeholder 2"/>
          <p:cNvSpPr>
            <a:spLocks noGrp="1"/>
          </p:cNvSpPr>
          <p:nvPr>
            <p:ph type="sldNum" sz="quarter" idx="12"/>
          </p:nvPr>
        </p:nvSpPr>
        <p:spPr/>
        <p:txBody>
          <a:bodyPr>
            <a:normAutofit fontScale="92500" lnSpcReduction="20000"/>
          </a:bodyPr>
          <a:lstStyle/>
          <a:p>
            <a:fld id="{B6F15528-21DE-4FAA-801E-634DDDAF4B2B}" type="slidenum">
              <a:rPr lang="en-US" smtClean="0"/>
              <a:pPr/>
              <a:t>64</a:t>
            </a:fld>
            <a:endParaRPr lang="en-US"/>
          </a:p>
        </p:txBody>
      </p:sp>
    </p:spTree>
    <p:extLst>
      <p:ext uri="{BB962C8B-B14F-4D97-AF65-F5344CB8AC3E}">
        <p14:creationId xmlns:p14="http://schemas.microsoft.com/office/powerpoint/2010/main" val="1889921840"/>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Group Discussion and </a:t>
            </a:r>
            <a:r>
              <a:rPr lang="en-US" b="1" dirty="0" err="1" smtClean="0"/>
              <a:t>Lecturate</a:t>
            </a:r>
            <a:endParaRPr lang="en-US" b="1" dirty="0"/>
          </a:p>
        </p:txBody>
      </p:sp>
      <p:sp>
        <p:nvSpPr>
          <p:cNvPr id="3" name="Content Placeholder 2"/>
          <p:cNvSpPr>
            <a:spLocks noGrp="1"/>
          </p:cNvSpPr>
          <p:nvPr>
            <p:ph sz="quarter" idx="13"/>
          </p:nvPr>
        </p:nvSpPr>
        <p:spPr/>
        <p:txBody>
          <a:bodyPr>
            <a:noAutofit/>
          </a:bodyPr>
          <a:lstStyle/>
          <a:p>
            <a:pPr algn="just"/>
            <a:r>
              <a:rPr lang="en-US" b="1" u="sng" dirty="0" smtClean="0"/>
              <a:t>Group Discussion</a:t>
            </a:r>
          </a:p>
          <a:p>
            <a:pPr lvl="1" algn="just">
              <a:buFont typeface="Wingdings" pitchFamily="2" charset="2"/>
              <a:buChar char="§"/>
            </a:pPr>
            <a:r>
              <a:rPr lang="en-US" sz="2200" dirty="0" smtClean="0"/>
              <a:t>A topic will be given by GTO for discussion by the group</a:t>
            </a:r>
          </a:p>
          <a:p>
            <a:pPr lvl="1" algn="just">
              <a:buFont typeface="Wingdings" pitchFamily="2" charset="2"/>
              <a:buChar char="§"/>
            </a:pPr>
            <a:r>
              <a:rPr lang="en-US" sz="2200" dirty="0" smtClean="0"/>
              <a:t>Each candidate is expected to give his opinion on the given topic</a:t>
            </a:r>
          </a:p>
          <a:p>
            <a:pPr lvl="1" algn="just">
              <a:buFont typeface="Wingdings" pitchFamily="2" charset="2"/>
              <a:buChar char="§"/>
            </a:pPr>
            <a:r>
              <a:rPr lang="en-US" sz="2200" dirty="0" smtClean="0"/>
              <a:t>Candidates should not repeat the ideas of others and should come up with new ideas</a:t>
            </a:r>
          </a:p>
          <a:p>
            <a:pPr lvl="1" algn="just">
              <a:buFont typeface="Wingdings" pitchFamily="2" charset="2"/>
              <a:buChar char="§"/>
            </a:pPr>
            <a:r>
              <a:rPr lang="en-US" sz="2200" dirty="0" smtClean="0"/>
              <a:t>Give chance to others also</a:t>
            </a:r>
          </a:p>
          <a:p>
            <a:pPr algn="just"/>
            <a:r>
              <a:rPr lang="en-US" b="1" u="sng" dirty="0" err="1" smtClean="0"/>
              <a:t>Lecturate</a:t>
            </a:r>
            <a:endParaRPr lang="en-US" b="1" u="sng" dirty="0" smtClean="0"/>
          </a:p>
          <a:p>
            <a:pPr lvl="1" algn="just">
              <a:buFont typeface="Wingdings" pitchFamily="2" charset="2"/>
              <a:buChar char="§"/>
            </a:pPr>
            <a:r>
              <a:rPr lang="en-GB" sz="2200" dirty="0" smtClean="0"/>
              <a:t>After the group Discussion , </a:t>
            </a:r>
            <a:r>
              <a:rPr lang="en-GB" sz="2200" dirty="0" err="1" smtClean="0"/>
              <a:t>Lecturrate</a:t>
            </a:r>
            <a:r>
              <a:rPr lang="en-GB" sz="2200" dirty="0" smtClean="0"/>
              <a:t> will be held</a:t>
            </a:r>
          </a:p>
          <a:p>
            <a:pPr lvl="1" algn="just">
              <a:buFont typeface="Wingdings" pitchFamily="2" charset="2"/>
              <a:buChar char="§"/>
            </a:pPr>
            <a:r>
              <a:rPr lang="en-GB" sz="2200" dirty="0" smtClean="0"/>
              <a:t>Topic will be allotted by the GTO</a:t>
            </a:r>
          </a:p>
          <a:p>
            <a:pPr lvl="1" algn="just">
              <a:buFont typeface="Wingdings" pitchFamily="2" charset="2"/>
              <a:buChar char="§"/>
            </a:pPr>
            <a:r>
              <a:rPr lang="en-GB" sz="2200" dirty="0" smtClean="0"/>
              <a:t>Each candidate will be given 2 </a:t>
            </a:r>
            <a:r>
              <a:rPr lang="en-GB" sz="2200" dirty="0" err="1" smtClean="0"/>
              <a:t>Mins</a:t>
            </a:r>
            <a:r>
              <a:rPr lang="en-GB" sz="2200" dirty="0" smtClean="0"/>
              <a:t> for preparation</a:t>
            </a:r>
          </a:p>
          <a:p>
            <a:pPr lvl="1" algn="just">
              <a:buFont typeface="Wingdings" pitchFamily="2" charset="2"/>
              <a:buChar char="§"/>
            </a:pPr>
            <a:r>
              <a:rPr lang="en-GB" sz="2200" dirty="0" smtClean="0"/>
              <a:t>Each candidate will speak for 2-3 </a:t>
            </a:r>
            <a:r>
              <a:rPr lang="en-GB" sz="2200" dirty="0" err="1" smtClean="0"/>
              <a:t>Mins</a:t>
            </a:r>
            <a:r>
              <a:rPr lang="en-GB" sz="2200" dirty="0" smtClean="0"/>
              <a:t> with choice of language</a:t>
            </a:r>
          </a:p>
          <a:p>
            <a:pPr lvl="1" algn="just">
              <a:buFont typeface="Wingdings" pitchFamily="2" charset="2"/>
              <a:buChar char="§"/>
            </a:pPr>
            <a:r>
              <a:rPr lang="en-GB" sz="2200" dirty="0" smtClean="0"/>
              <a:t>During speech, </a:t>
            </a:r>
            <a:r>
              <a:rPr lang="en-GB" sz="2200" dirty="0" err="1" smtClean="0"/>
              <a:t>donot</a:t>
            </a:r>
            <a:r>
              <a:rPr lang="en-GB" sz="2200" dirty="0" smtClean="0"/>
              <a:t> forget the topic</a:t>
            </a:r>
          </a:p>
          <a:p>
            <a:pPr lvl="1" algn="just">
              <a:buFont typeface="Wingdings" pitchFamily="2" charset="2"/>
              <a:buChar char="§"/>
            </a:pPr>
            <a:r>
              <a:rPr lang="en-GB" sz="2200" dirty="0" smtClean="0"/>
              <a:t>Avoid verbose and try to talk sense</a:t>
            </a:r>
          </a:p>
        </p:txBody>
      </p:sp>
      <p:sp>
        <p:nvSpPr>
          <p:cNvPr id="4" name="Slide Number Placeholder 3"/>
          <p:cNvSpPr>
            <a:spLocks noGrp="1"/>
          </p:cNvSpPr>
          <p:nvPr>
            <p:ph type="sldNum" sz="quarter" idx="12"/>
          </p:nvPr>
        </p:nvSpPr>
        <p:spPr/>
        <p:txBody>
          <a:bodyPr>
            <a:normAutofit fontScale="92500" lnSpcReduction="20000"/>
          </a:bodyPr>
          <a:lstStyle/>
          <a:p>
            <a:fld id="{B6F15528-21DE-4FAA-801E-634DDDAF4B2B}" type="slidenum">
              <a:rPr lang="en-US" smtClean="0"/>
              <a:pPr/>
              <a:t>65</a:t>
            </a:fld>
            <a:endParaRPr lang="en-US"/>
          </a:p>
        </p:txBody>
      </p:sp>
    </p:spTree>
    <p:extLst>
      <p:ext uri="{BB962C8B-B14F-4D97-AF65-F5344CB8AC3E}">
        <p14:creationId xmlns:p14="http://schemas.microsoft.com/office/powerpoint/2010/main" val="2263461136"/>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Sample Topics for Group Discussion</a:t>
            </a:r>
            <a:endParaRPr lang="en-US" b="1" dirty="0"/>
          </a:p>
        </p:txBody>
      </p:sp>
      <p:sp>
        <p:nvSpPr>
          <p:cNvPr id="3" name="Content Placeholder 2"/>
          <p:cNvSpPr>
            <a:spLocks noGrp="1"/>
          </p:cNvSpPr>
          <p:nvPr>
            <p:ph sz="quarter" idx="13"/>
          </p:nvPr>
        </p:nvSpPr>
        <p:spPr/>
        <p:txBody>
          <a:bodyPr/>
          <a:lstStyle/>
          <a:p>
            <a:pPr>
              <a:lnSpc>
                <a:spcPts val="3000"/>
              </a:lnSpc>
            </a:pPr>
            <a:r>
              <a:rPr lang="en-US" b="1" dirty="0" smtClean="0"/>
              <a:t>The Evils of Superstition</a:t>
            </a:r>
          </a:p>
          <a:p>
            <a:pPr>
              <a:lnSpc>
                <a:spcPts val="3000"/>
              </a:lnSpc>
            </a:pPr>
            <a:r>
              <a:rPr lang="en-US" b="1" dirty="0" smtClean="0"/>
              <a:t>Look before you Leap</a:t>
            </a:r>
          </a:p>
          <a:p>
            <a:pPr>
              <a:lnSpc>
                <a:spcPts val="3000"/>
              </a:lnSpc>
            </a:pPr>
            <a:r>
              <a:rPr lang="en-US" b="1" dirty="0" smtClean="0"/>
              <a:t>Self Help</a:t>
            </a:r>
          </a:p>
          <a:p>
            <a:pPr>
              <a:lnSpc>
                <a:spcPts val="3000"/>
              </a:lnSpc>
            </a:pPr>
            <a:r>
              <a:rPr lang="en-US" b="1" dirty="0" smtClean="0"/>
              <a:t>No Risk, No gain</a:t>
            </a:r>
          </a:p>
          <a:p>
            <a:pPr>
              <a:lnSpc>
                <a:spcPts val="3000"/>
              </a:lnSpc>
            </a:pPr>
            <a:r>
              <a:rPr lang="en-US" b="1" dirty="0" smtClean="0"/>
              <a:t>Ambition</a:t>
            </a:r>
          </a:p>
          <a:p>
            <a:pPr>
              <a:lnSpc>
                <a:spcPts val="3000"/>
              </a:lnSpc>
            </a:pPr>
            <a:r>
              <a:rPr lang="en-US" b="1" dirty="0" smtClean="0"/>
              <a:t>Technical Education</a:t>
            </a:r>
          </a:p>
          <a:p>
            <a:pPr>
              <a:lnSpc>
                <a:spcPts val="3000"/>
              </a:lnSpc>
            </a:pPr>
            <a:r>
              <a:rPr lang="en-US" b="1" dirty="0" smtClean="0"/>
              <a:t>Science our Mother and Step-Mother</a:t>
            </a:r>
          </a:p>
          <a:p>
            <a:pPr>
              <a:lnSpc>
                <a:spcPts val="3000"/>
              </a:lnSpc>
            </a:pPr>
            <a:r>
              <a:rPr lang="en-US" b="1" dirty="0" smtClean="0"/>
              <a:t>Science in the Modern World</a:t>
            </a:r>
          </a:p>
          <a:p>
            <a:pPr>
              <a:lnSpc>
                <a:spcPts val="3000"/>
              </a:lnSpc>
            </a:pPr>
            <a:r>
              <a:rPr lang="en-US" b="1" dirty="0" smtClean="0"/>
              <a:t>Islam Promotes Science</a:t>
            </a:r>
          </a:p>
          <a:p>
            <a:pPr>
              <a:lnSpc>
                <a:spcPts val="3000"/>
              </a:lnSpc>
            </a:pPr>
            <a:r>
              <a:rPr lang="en-US" b="1" dirty="0" smtClean="0"/>
              <a:t>Islam is the only Religion of Mankind</a:t>
            </a:r>
            <a:endParaRPr lang="en-US" b="1" dirty="0"/>
          </a:p>
        </p:txBody>
      </p:sp>
      <p:sp>
        <p:nvSpPr>
          <p:cNvPr id="4" name="Slide Number Placeholder 3"/>
          <p:cNvSpPr>
            <a:spLocks noGrp="1"/>
          </p:cNvSpPr>
          <p:nvPr>
            <p:ph type="sldNum" sz="quarter" idx="12"/>
          </p:nvPr>
        </p:nvSpPr>
        <p:spPr/>
        <p:txBody>
          <a:bodyPr>
            <a:normAutofit fontScale="92500" lnSpcReduction="20000"/>
          </a:bodyPr>
          <a:lstStyle/>
          <a:p>
            <a:fld id="{B6F15528-21DE-4FAA-801E-634DDDAF4B2B}" type="slidenum">
              <a:rPr lang="en-US" smtClean="0"/>
              <a:pPr/>
              <a:t>66</a:t>
            </a:fld>
            <a:endParaRPr lang="en-US"/>
          </a:p>
        </p:txBody>
      </p:sp>
    </p:spTree>
    <p:extLst>
      <p:ext uri="{BB962C8B-B14F-4D97-AF65-F5344CB8AC3E}">
        <p14:creationId xmlns:p14="http://schemas.microsoft.com/office/powerpoint/2010/main" val="2309339737"/>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Sample Topics for </a:t>
            </a:r>
            <a:r>
              <a:rPr lang="en-US" b="1" dirty="0" err="1" smtClean="0"/>
              <a:t>Lecturate</a:t>
            </a:r>
            <a:endParaRPr lang="en-US" b="1" dirty="0"/>
          </a:p>
        </p:txBody>
      </p:sp>
      <p:sp>
        <p:nvSpPr>
          <p:cNvPr id="3" name="Content Placeholder 2"/>
          <p:cNvSpPr>
            <a:spLocks noGrp="1"/>
          </p:cNvSpPr>
          <p:nvPr>
            <p:ph sz="quarter" idx="13"/>
          </p:nvPr>
        </p:nvSpPr>
        <p:spPr/>
        <p:txBody>
          <a:bodyPr/>
          <a:lstStyle/>
          <a:p>
            <a:pPr>
              <a:lnSpc>
                <a:spcPts val="3000"/>
              </a:lnSpc>
            </a:pPr>
            <a:r>
              <a:rPr lang="en-US" b="1" dirty="0" smtClean="0"/>
              <a:t>Blessings and Evils of Money</a:t>
            </a:r>
          </a:p>
          <a:p>
            <a:pPr>
              <a:lnSpc>
                <a:spcPts val="3000"/>
              </a:lnSpc>
            </a:pPr>
            <a:r>
              <a:rPr lang="en-US" b="1" dirty="0" smtClean="0"/>
              <a:t>Importance of Purdah for Women</a:t>
            </a:r>
          </a:p>
          <a:p>
            <a:pPr>
              <a:lnSpc>
                <a:spcPts val="3000"/>
              </a:lnSpc>
            </a:pPr>
            <a:r>
              <a:rPr lang="en-US" b="1" dirty="0" smtClean="0"/>
              <a:t>Causes of National Decay</a:t>
            </a:r>
          </a:p>
          <a:p>
            <a:pPr>
              <a:lnSpc>
                <a:spcPts val="3000"/>
              </a:lnSpc>
            </a:pPr>
            <a:r>
              <a:rPr lang="en-US" b="1" dirty="0" smtClean="0"/>
              <a:t>Flattery</a:t>
            </a:r>
          </a:p>
          <a:p>
            <a:pPr>
              <a:lnSpc>
                <a:spcPts val="3000"/>
              </a:lnSpc>
            </a:pPr>
            <a:r>
              <a:rPr lang="en-US" b="1" dirty="0" smtClean="0"/>
              <a:t>Need of Islamic Education</a:t>
            </a:r>
          </a:p>
          <a:p>
            <a:pPr>
              <a:lnSpc>
                <a:spcPts val="3000"/>
              </a:lnSpc>
            </a:pPr>
            <a:r>
              <a:rPr lang="en-US" b="1" dirty="0" smtClean="0"/>
              <a:t>Obligation of </a:t>
            </a:r>
            <a:r>
              <a:rPr lang="en-US" b="1" dirty="0" err="1" smtClean="0"/>
              <a:t>Jehad</a:t>
            </a:r>
            <a:r>
              <a:rPr lang="en-US" b="1" dirty="0" smtClean="0"/>
              <a:t> in Islam</a:t>
            </a:r>
          </a:p>
          <a:p>
            <a:pPr>
              <a:lnSpc>
                <a:spcPts val="3000"/>
              </a:lnSpc>
            </a:pPr>
            <a:r>
              <a:rPr lang="en-US" b="1" dirty="0" smtClean="0"/>
              <a:t>Liberty</a:t>
            </a:r>
          </a:p>
          <a:p>
            <a:pPr>
              <a:lnSpc>
                <a:spcPts val="3000"/>
              </a:lnSpc>
            </a:pPr>
            <a:r>
              <a:rPr lang="en-US" b="1" dirty="0" smtClean="0"/>
              <a:t>Unity</a:t>
            </a:r>
          </a:p>
          <a:p>
            <a:pPr>
              <a:lnSpc>
                <a:spcPts val="3000"/>
              </a:lnSpc>
            </a:pPr>
            <a:r>
              <a:rPr lang="en-US" b="1" dirty="0" smtClean="0"/>
              <a:t>Patriotism</a:t>
            </a:r>
          </a:p>
          <a:p>
            <a:pPr>
              <a:lnSpc>
                <a:spcPts val="3000"/>
              </a:lnSpc>
            </a:pPr>
            <a:r>
              <a:rPr lang="en-US" b="1" dirty="0" smtClean="0"/>
              <a:t>Female Literacy in Pakistan</a:t>
            </a:r>
            <a:endParaRPr lang="en-US" b="1" dirty="0"/>
          </a:p>
        </p:txBody>
      </p:sp>
      <p:sp>
        <p:nvSpPr>
          <p:cNvPr id="4" name="Slide Number Placeholder 3"/>
          <p:cNvSpPr>
            <a:spLocks noGrp="1"/>
          </p:cNvSpPr>
          <p:nvPr>
            <p:ph type="sldNum" sz="quarter" idx="12"/>
          </p:nvPr>
        </p:nvSpPr>
        <p:spPr/>
        <p:txBody>
          <a:bodyPr>
            <a:normAutofit fontScale="92500" lnSpcReduction="20000"/>
          </a:bodyPr>
          <a:lstStyle/>
          <a:p>
            <a:fld id="{B6F15528-21DE-4FAA-801E-634DDDAF4B2B}" type="slidenum">
              <a:rPr lang="en-US" smtClean="0"/>
              <a:pPr/>
              <a:t>67</a:t>
            </a:fld>
            <a:endParaRPr lang="en-US"/>
          </a:p>
        </p:txBody>
      </p:sp>
    </p:spTree>
    <p:extLst>
      <p:ext uri="{BB962C8B-B14F-4D97-AF65-F5344CB8AC3E}">
        <p14:creationId xmlns:p14="http://schemas.microsoft.com/office/powerpoint/2010/main" val="92264991"/>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Group Planning</a:t>
            </a:r>
            <a:endParaRPr lang="en-US" b="1" dirty="0"/>
          </a:p>
        </p:txBody>
      </p:sp>
      <p:sp>
        <p:nvSpPr>
          <p:cNvPr id="3" name="Content Placeholder 2"/>
          <p:cNvSpPr>
            <a:spLocks noGrp="1"/>
          </p:cNvSpPr>
          <p:nvPr>
            <p:ph sz="quarter" idx="13"/>
          </p:nvPr>
        </p:nvSpPr>
        <p:spPr>
          <a:xfrm>
            <a:off x="350520" y="1463040"/>
            <a:ext cx="4602480" cy="4937760"/>
          </a:xfrm>
        </p:spPr>
        <p:txBody>
          <a:bodyPr/>
          <a:lstStyle/>
          <a:p>
            <a:pPr algn="just">
              <a:lnSpc>
                <a:spcPts val="3000"/>
              </a:lnSpc>
            </a:pPr>
            <a:r>
              <a:rPr lang="en-US" dirty="0" smtClean="0"/>
              <a:t>In this test a problem is given on a small model</a:t>
            </a:r>
          </a:p>
          <a:p>
            <a:pPr algn="just">
              <a:lnSpc>
                <a:spcPts val="3000"/>
              </a:lnSpc>
            </a:pPr>
            <a:r>
              <a:rPr lang="en-US" dirty="0" smtClean="0"/>
              <a:t>Candidates are asked to start evolving the plan</a:t>
            </a:r>
          </a:p>
          <a:p>
            <a:pPr algn="just">
              <a:lnSpc>
                <a:spcPts val="3000"/>
              </a:lnSpc>
            </a:pPr>
            <a:r>
              <a:rPr lang="en-US" dirty="0" smtClean="0"/>
              <a:t>15 </a:t>
            </a:r>
            <a:r>
              <a:rPr lang="en-US" dirty="0" err="1" smtClean="0"/>
              <a:t>Mins</a:t>
            </a:r>
            <a:r>
              <a:rPr lang="en-US" dirty="0" smtClean="0"/>
              <a:t> are given for mutual discussion which will be observed by the GTO</a:t>
            </a:r>
          </a:p>
          <a:p>
            <a:pPr algn="just">
              <a:lnSpc>
                <a:spcPts val="3000"/>
              </a:lnSpc>
            </a:pPr>
            <a:r>
              <a:rPr lang="en-US" dirty="0" smtClean="0"/>
              <a:t>After discussion, candidates are asked to present the plan</a:t>
            </a:r>
            <a:endParaRPr lang="en-US" dirty="0"/>
          </a:p>
        </p:txBody>
      </p:sp>
      <p:sp>
        <p:nvSpPr>
          <p:cNvPr id="4" name="Slide Number Placeholder 3"/>
          <p:cNvSpPr>
            <a:spLocks noGrp="1"/>
          </p:cNvSpPr>
          <p:nvPr>
            <p:ph type="sldNum" sz="quarter" idx="12"/>
          </p:nvPr>
        </p:nvSpPr>
        <p:spPr/>
        <p:txBody>
          <a:bodyPr>
            <a:normAutofit fontScale="92500" lnSpcReduction="20000"/>
          </a:bodyPr>
          <a:lstStyle/>
          <a:p>
            <a:fld id="{B6F15528-21DE-4FAA-801E-634DDDAF4B2B}" type="slidenum">
              <a:rPr lang="en-US" smtClean="0"/>
              <a:pPr/>
              <a:t>68</a:t>
            </a:fld>
            <a:endParaRPr lang="en-US"/>
          </a:p>
        </p:txBody>
      </p:sp>
      <p:pic>
        <p:nvPicPr>
          <p:cNvPr id="1027" name="Picture 3" descr="C:\Documents and Settings\ALI\Desktop\ISSB Candidates\10[1].jpg"/>
          <p:cNvPicPr>
            <a:picLocks noChangeAspect="1" noChangeArrowheads="1"/>
          </p:cNvPicPr>
          <p:nvPr/>
        </p:nvPicPr>
        <p:blipFill>
          <a:blip r:embed="rId2"/>
          <a:srcRect l="1961" t="3448" r="3922" b="5172"/>
          <a:stretch>
            <a:fillRect/>
          </a:stretch>
        </p:blipFill>
        <p:spPr bwMode="auto">
          <a:xfrm>
            <a:off x="4876800" y="1371600"/>
            <a:ext cx="3657600" cy="4038600"/>
          </a:xfrm>
          <a:prstGeom prst="rect">
            <a:avLst/>
          </a:prstGeom>
          <a:ln>
            <a:noFill/>
          </a:ln>
          <a:effectLst>
            <a:softEdge rad="112500"/>
          </a:effectLst>
        </p:spPr>
      </p:pic>
    </p:spTree>
    <p:extLst>
      <p:ext uri="{BB962C8B-B14F-4D97-AF65-F5344CB8AC3E}">
        <p14:creationId xmlns:p14="http://schemas.microsoft.com/office/powerpoint/2010/main" val="92264991"/>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Progressive &amp; Half Group Tests</a:t>
            </a:r>
            <a:endParaRPr lang="en-US" b="1" dirty="0"/>
          </a:p>
        </p:txBody>
      </p:sp>
      <p:sp>
        <p:nvSpPr>
          <p:cNvPr id="3" name="Content Placeholder 2"/>
          <p:cNvSpPr>
            <a:spLocks noGrp="1"/>
          </p:cNvSpPr>
          <p:nvPr>
            <p:ph sz="quarter" idx="13"/>
          </p:nvPr>
        </p:nvSpPr>
        <p:spPr/>
        <p:txBody>
          <a:bodyPr>
            <a:normAutofit/>
          </a:bodyPr>
          <a:lstStyle/>
          <a:p>
            <a:pPr algn="just">
              <a:lnSpc>
                <a:spcPts val="3000"/>
              </a:lnSpc>
            </a:pPr>
            <a:r>
              <a:rPr lang="en-US" sz="2400" dirty="0" smtClean="0"/>
              <a:t>Group tasks </a:t>
            </a:r>
            <a:r>
              <a:rPr lang="en-US" sz="2400" dirty="0"/>
              <a:t>are conducted in which candidates are presented practical situation and </a:t>
            </a:r>
            <a:r>
              <a:rPr lang="en-US" sz="2400" dirty="0" smtClean="0"/>
              <a:t>left </a:t>
            </a:r>
            <a:r>
              <a:rPr lang="en-US" sz="2400" dirty="0"/>
              <a:t>to solve </a:t>
            </a:r>
            <a:r>
              <a:rPr lang="en-US" sz="2400" dirty="0" smtClean="0"/>
              <a:t>these</a:t>
            </a:r>
          </a:p>
          <a:p>
            <a:pPr algn="just">
              <a:lnSpc>
                <a:spcPts val="3000"/>
              </a:lnSpc>
            </a:pPr>
            <a:r>
              <a:rPr lang="en-US" sz="2400" dirty="0" smtClean="0"/>
              <a:t>Normally </a:t>
            </a:r>
            <a:r>
              <a:rPr lang="en-US" sz="2400" dirty="0"/>
              <a:t>these comprise obstacles over which the group is required to </a:t>
            </a:r>
            <a:r>
              <a:rPr lang="en-US" sz="2400" dirty="0" smtClean="0"/>
              <a:t>plan and carry </a:t>
            </a:r>
            <a:r>
              <a:rPr lang="en-US" sz="2400" dirty="0"/>
              <a:t>objects of sufficient bulk and </a:t>
            </a:r>
            <a:r>
              <a:rPr lang="en-US" sz="2400" dirty="0" smtClean="0"/>
              <a:t>weight to a given point</a:t>
            </a:r>
            <a:endParaRPr lang="en-US" sz="2400" dirty="0"/>
          </a:p>
        </p:txBody>
      </p:sp>
      <p:pic>
        <p:nvPicPr>
          <p:cNvPr id="36866" name="Picture 2" descr="C:\Users\ACER\Desktop\samples\imagesCA4EOVC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3800476"/>
            <a:ext cx="4824158" cy="2676524"/>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2"/>
          </p:nvPr>
        </p:nvSpPr>
        <p:spPr/>
        <p:txBody>
          <a:bodyPr>
            <a:normAutofit fontScale="92500" lnSpcReduction="20000"/>
          </a:bodyPr>
          <a:lstStyle/>
          <a:p>
            <a:fld id="{B6F15528-21DE-4FAA-801E-634DDDAF4B2B}" type="slidenum">
              <a:rPr lang="en-US" smtClean="0"/>
              <a:pPr/>
              <a:t>69</a:t>
            </a:fld>
            <a:endParaRPr lang="en-US"/>
          </a:p>
        </p:txBody>
      </p:sp>
    </p:spTree>
    <p:extLst>
      <p:ext uri="{BB962C8B-B14F-4D97-AF65-F5344CB8AC3E}">
        <p14:creationId xmlns:p14="http://schemas.microsoft.com/office/powerpoint/2010/main" val="38421983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23850" y="228600"/>
            <a:ext cx="8591550" cy="1066801"/>
          </a:xfrm>
        </p:spPr>
        <p:txBody>
          <a:bodyPr>
            <a:normAutofit/>
          </a:bodyPr>
          <a:lstStyle/>
          <a:p>
            <a:r>
              <a:rPr lang="en-US" sz="4400" b="1" u="sng" dirty="0" smtClean="0"/>
              <a:t>Sequence</a:t>
            </a:r>
            <a:endParaRPr lang="en-US" sz="4400" b="1" u="sng" dirty="0"/>
          </a:p>
        </p:txBody>
      </p:sp>
      <p:sp>
        <p:nvSpPr>
          <p:cNvPr id="5" name="Content Placeholder 4"/>
          <p:cNvSpPr>
            <a:spLocks noGrp="1"/>
          </p:cNvSpPr>
          <p:nvPr>
            <p:ph sz="quarter" idx="13"/>
          </p:nvPr>
        </p:nvSpPr>
        <p:spPr/>
        <p:txBody>
          <a:bodyPr>
            <a:noAutofit/>
          </a:bodyPr>
          <a:lstStyle/>
          <a:p>
            <a:r>
              <a:rPr lang="en-US" b="1" dirty="0" smtClean="0"/>
              <a:t>Overview of Pakistan Army</a:t>
            </a:r>
          </a:p>
          <a:p>
            <a:r>
              <a:rPr lang="en-US" b="1" u="sng" dirty="0" smtClean="0"/>
              <a:t>Requirements at ISSB</a:t>
            </a:r>
          </a:p>
          <a:p>
            <a:pPr lvl="1">
              <a:buFont typeface="Wingdings" pitchFamily="2" charset="2"/>
              <a:buChar char="§"/>
            </a:pPr>
            <a:r>
              <a:rPr lang="en-US" sz="2200" dirty="0" smtClean="0"/>
              <a:t>Arrival Timings</a:t>
            </a:r>
          </a:p>
          <a:p>
            <a:pPr lvl="1">
              <a:buFont typeface="Wingdings" pitchFamily="2" charset="2"/>
              <a:buChar char="§"/>
            </a:pPr>
            <a:r>
              <a:rPr lang="en-US" sz="2200" dirty="0" smtClean="0"/>
              <a:t>Documents to be taken along</a:t>
            </a:r>
          </a:p>
          <a:p>
            <a:pPr lvl="1">
              <a:buFont typeface="Wingdings" pitchFamily="2" charset="2"/>
              <a:buChar char="§"/>
            </a:pPr>
            <a:r>
              <a:rPr lang="en-US" sz="2200" dirty="0" smtClean="0"/>
              <a:t>Dress / Kit Items</a:t>
            </a:r>
          </a:p>
          <a:p>
            <a:r>
              <a:rPr lang="en-US" b="1" u="sng" dirty="0" smtClean="0"/>
              <a:t>ISSB Test</a:t>
            </a:r>
          </a:p>
          <a:p>
            <a:pPr lvl="1">
              <a:buFont typeface="Wingdings" pitchFamily="2" charset="2"/>
              <a:buChar char="§"/>
            </a:pPr>
            <a:r>
              <a:rPr lang="en-US" sz="2200" dirty="0" smtClean="0"/>
              <a:t>Testing Program</a:t>
            </a:r>
          </a:p>
          <a:p>
            <a:pPr lvl="1">
              <a:buFont typeface="Wingdings" pitchFamily="2" charset="2"/>
              <a:buChar char="§"/>
            </a:pPr>
            <a:r>
              <a:rPr lang="en-US" sz="2200" dirty="0" smtClean="0"/>
              <a:t>Introduction to ISSB Tests</a:t>
            </a:r>
          </a:p>
          <a:p>
            <a:pPr lvl="1">
              <a:buFont typeface="Wingdings" pitchFamily="2" charset="2"/>
              <a:buChar char="§"/>
            </a:pPr>
            <a:r>
              <a:rPr lang="en-US" sz="2200" dirty="0" smtClean="0"/>
              <a:t>Guidelines</a:t>
            </a:r>
          </a:p>
          <a:p>
            <a:r>
              <a:rPr lang="en-US" b="1" dirty="0" smtClean="0"/>
              <a:t>Questions / Answers </a:t>
            </a:r>
            <a:endParaRPr lang="en-US" b="1" dirty="0"/>
          </a:p>
        </p:txBody>
      </p:sp>
      <p:sp>
        <p:nvSpPr>
          <p:cNvPr id="6" name="Slide Number Placeholder 5"/>
          <p:cNvSpPr>
            <a:spLocks noGrp="1"/>
          </p:cNvSpPr>
          <p:nvPr>
            <p:ph type="sldNum" sz="quarter" idx="12"/>
          </p:nvPr>
        </p:nvSpPr>
        <p:spPr/>
        <p:txBody>
          <a:bodyPr>
            <a:normAutofit fontScale="92500" lnSpcReduction="20000"/>
          </a:bodyPr>
          <a:lstStyle/>
          <a:p>
            <a:fld id="{B6F15528-21DE-4FAA-801E-634DDDAF4B2B}" type="slidenum">
              <a:rPr lang="en-US" smtClean="0"/>
              <a:pPr/>
              <a:t>7</a:t>
            </a:fld>
            <a:endParaRPr lang="en-US"/>
          </a:p>
        </p:txBody>
      </p:sp>
    </p:spTree>
    <p:extLst>
      <p:ext uri="{BB962C8B-B14F-4D97-AF65-F5344CB8AC3E}">
        <p14:creationId xmlns:p14="http://schemas.microsoft.com/office/powerpoint/2010/main" val="4222222767"/>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smtClean="0"/>
              <a:t>Day 4 - GTO DAY 2</a:t>
            </a:r>
            <a:endParaRPr lang="en-US" b="1" dirty="0"/>
          </a:p>
        </p:txBody>
      </p:sp>
      <p:sp>
        <p:nvSpPr>
          <p:cNvPr id="3" name="Slide Number Placeholder 2"/>
          <p:cNvSpPr>
            <a:spLocks noGrp="1"/>
          </p:cNvSpPr>
          <p:nvPr>
            <p:ph type="sldNum" sz="quarter" idx="12"/>
          </p:nvPr>
        </p:nvSpPr>
        <p:spPr/>
        <p:txBody>
          <a:bodyPr>
            <a:normAutofit fontScale="92500" lnSpcReduction="20000"/>
          </a:bodyPr>
          <a:lstStyle/>
          <a:p>
            <a:fld id="{B6F15528-21DE-4FAA-801E-634DDDAF4B2B}" type="slidenum">
              <a:rPr lang="en-US" smtClean="0"/>
              <a:pPr/>
              <a:t>70</a:t>
            </a:fld>
            <a:endParaRPr lang="en-US"/>
          </a:p>
        </p:txBody>
      </p:sp>
    </p:spTree>
    <p:extLst>
      <p:ext uri="{BB962C8B-B14F-4D97-AF65-F5344CB8AC3E}">
        <p14:creationId xmlns:p14="http://schemas.microsoft.com/office/powerpoint/2010/main" val="1889921840"/>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Individual Obstacles</a:t>
            </a:r>
            <a:endParaRPr lang="en-US" b="1" dirty="0"/>
          </a:p>
        </p:txBody>
      </p:sp>
      <p:sp>
        <p:nvSpPr>
          <p:cNvPr id="3" name="Content Placeholder 2"/>
          <p:cNvSpPr>
            <a:spLocks noGrp="1"/>
          </p:cNvSpPr>
          <p:nvPr>
            <p:ph sz="quarter" idx="13"/>
          </p:nvPr>
        </p:nvSpPr>
        <p:spPr/>
        <p:txBody>
          <a:bodyPr>
            <a:normAutofit/>
          </a:bodyPr>
          <a:lstStyle/>
          <a:p>
            <a:pPr algn="just">
              <a:lnSpc>
                <a:spcPct val="150000"/>
              </a:lnSpc>
            </a:pPr>
            <a:r>
              <a:rPr lang="en-US" b="1" dirty="0" smtClean="0"/>
              <a:t>Candidates are asked to negotiate following obstacles:-</a:t>
            </a:r>
          </a:p>
          <a:p>
            <a:pPr lvl="1">
              <a:lnSpc>
                <a:spcPts val="3000"/>
              </a:lnSpc>
              <a:buFont typeface="Wingdings" pitchFamily="2" charset="2"/>
              <a:buChar char="§"/>
            </a:pPr>
            <a:r>
              <a:rPr lang="en-US" dirty="0" err="1" smtClean="0"/>
              <a:t>Tyre</a:t>
            </a:r>
            <a:endParaRPr lang="en-US" dirty="0" smtClean="0"/>
          </a:p>
          <a:p>
            <a:pPr lvl="1">
              <a:lnSpc>
                <a:spcPts val="3000"/>
              </a:lnSpc>
              <a:buFont typeface="Wingdings" pitchFamily="2" charset="2"/>
              <a:buChar char="§"/>
            </a:pPr>
            <a:r>
              <a:rPr lang="en-US" dirty="0" smtClean="0"/>
              <a:t>High Jump</a:t>
            </a:r>
          </a:p>
          <a:p>
            <a:pPr lvl="1">
              <a:lnSpc>
                <a:spcPts val="3000"/>
              </a:lnSpc>
              <a:buFont typeface="Wingdings" pitchFamily="2" charset="2"/>
              <a:buChar char="§"/>
            </a:pPr>
            <a:r>
              <a:rPr lang="en-US" dirty="0" smtClean="0"/>
              <a:t>Ditch</a:t>
            </a:r>
          </a:p>
          <a:p>
            <a:pPr lvl="1">
              <a:lnSpc>
                <a:spcPts val="3000"/>
              </a:lnSpc>
              <a:buFont typeface="Wingdings" pitchFamily="2" charset="2"/>
              <a:buChar char="§"/>
            </a:pPr>
            <a:r>
              <a:rPr lang="en-US" dirty="0" err="1" smtClean="0"/>
              <a:t>Zig</a:t>
            </a:r>
            <a:r>
              <a:rPr lang="en-US" dirty="0" smtClean="0"/>
              <a:t> </a:t>
            </a:r>
            <a:r>
              <a:rPr lang="en-US" dirty="0" err="1" smtClean="0"/>
              <a:t>Zag</a:t>
            </a:r>
            <a:endParaRPr lang="en-US" dirty="0" smtClean="0"/>
          </a:p>
          <a:p>
            <a:pPr lvl="1">
              <a:lnSpc>
                <a:spcPts val="3000"/>
              </a:lnSpc>
              <a:buFont typeface="Wingdings" pitchFamily="2" charset="2"/>
              <a:buChar char="§"/>
            </a:pPr>
            <a:r>
              <a:rPr lang="en-US" b="1" dirty="0" smtClean="0"/>
              <a:t>Double Boxing Ring</a:t>
            </a:r>
          </a:p>
          <a:p>
            <a:pPr lvl="1">
              <a:lnSpc>
                <a:spcPts val="3000"/>
              </a:lnSpc>
              <a:buFont typeface="Wingdings" pitchFamily="2" charset="2"/>
              <a:buChar char="§"/>
            </a:pPr>
            <a:r>
              <a:rPr lang="en-US" b="1" dirty="0" smtClean="0"/>
              <a:t>Tarzan Swing</a:t>
            </a:r>
          </a:p>
          <a:p>
            <a:pPr lvl="1">
              <a:lnSpc>
                <a:spcPts val="3000"/>
              </a:lnSpc>
              <a:buFont typeface="Wingdings" pitchFamily="2" charset="2"/>
              <a:buChar char="§"/>
            </a:pPr>
            <a:r>
              <a:rPr lang="en-US" b="1" dirty="0" smtClean="0"/>
              <a:t>Monkey Bridge</a:t>
            </a:r>
          </a:p>
          <a:p>
            <a:pPr lvl="1">
              <a:lnSpc>
                <a:spcPts val="3000"/>
              </a:lnSpc>
              <a:buFont typeface="Wingdings" pitchFamily="2" charset="2"/>
              <a:buChar char="§"/>
            </a:pPr>
            <a:r>
              <a:rPr lang="en-US" b="1" dirty="0" smtClean="0"/>
              <a:t>Hangman’s Rope</a:t>
            </a:r>
          </a:p>
          <a:p>
            <a:pPr lvl="1">
              <a:lnSpc>
                <a:spcPts val="3000"/>
              </a:lnSpc>
              <a:buFont typeface="Wingdings" pitchFamily="2" charset="2"/>
              <a:buChar char="§"/>
            </a:pPr>
            <a:r>
              <a:rPr lang="en-US" dirty="0" smtClean="0"/>
              <a:t>Hanging Log</a:t>
            </a:r>
          </a:p>
        </p:txBody>
      </p:sp>
      <p:sp>
        <p:nvSpPr>
          <p:cNvPr id="4" name="Slide Number Placeholder 3"/>
          <p:cNvSpPr>
            <a:spLocks noGrp="1"/>
          </p:cNvSpPr>
          <p:nvPr>
            <p:ph type="sldNum" sz="quarter" idx="12"/>
          </p:nvPr>
        </p:nvSpPr>
        <p:spPr/>
        <p:txBody>
          <a:bodyPr>
            <a:normAutofit fontScale="92500" lnSpcReduction="20000"/>
          </a:bodyPr>
          <a:lstStyle/>
          <a:p>
            <a:fld id="{B6F15528-21DE-4FAA-801E-634DDDAF4B2B}" type="slidenum">
              <a:rPr lang="en-US" smtClean="0"/>
              <a:pPr/>
              <a:t>71</a:t>
            </a:fld>
            <a:endParaRPr lang="en-US"/>
          </a:p>
        </p:txBody>
      </p:sp>
      <p:pic>
        <p:nvPicPr>
          <p:cNvPr id="5" name="Picture 2" descr="C:\Users\ACER\Desktop\ISSB Candidates\10 004[2].jpg"/>
          <p:cNvPicPr>
            <a:picLocks noChangeAspect="1" noChangeArrowheads="1"/>
          </p:cNvPicPr>
          <p:nvPr/>
        </p:nvPicPr>
        <p:blipFill rotWithShape="1">
          <a:blip r:embed="rId2">
            <a:extLst>
              <a:ext uri="{28A0092B-C50C-407E-A947-70E740481C1C}">
                <a14:useLocalDpi xmlns:a14="http://schemas.microsoft.com/office/drawing/2010/main" val="0"/>
              </a:ext>
            </a:extLst>
          </a:blip>
          <a:srcRect l="5615" t="7238" r="7614" b="8827"/>
          <a:stretch/>
        </p:blipFill>
        <p:spPr bwMode="auto">
          <a:xfrm>
            <a:off x="5320352" y="4267200"/>
            <a:ext cx="2971800" cy="22860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6" name="Picture 3" descr="C:\Users\ACER\Desktop\ISSB Candidates\IO[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1981200"/>
            <a:ext cx="3048000" cy="228245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9636975"/>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Individual Obstacles</a:t>
            </a:r>
            <a:endParaRPr lang="en-US" b="1" dirty="0"/>
          </a:p>
        </p:txBody>
      </p:sp>
      <p:sp>
        <p:nvSpPr>
          <p:cNvPr id="3" name="Content Placeholder 2"/>
          <p:cNvSpPr>
            <a:spLocks noGrp="1"/>
          </p:cNvSpPr>
          <p:nvPr>
            <p:ph sz="quarter" idx="13"/>
          </p:nvPr>
        </p:nvSpPr>
        <p:spPr/>
        <p:txBody>
          <a:bodyPr>
            <a:normAutofit/>
          </a:bodyPr>
          <a:lstStyle/>
          <a:p>
            <a:pPr algn="just">
              <a:lnSpc>
                <a:spcPct val="150000"/>
              </a:lnSpc>
            </a:pPr>
            <a:r>
              <a:rPr lang="en-US" b="1" u="sng" dirty="0" smtClean="0"/>
              <a:t>Guidelines</a:t>
            </a:r>
          </a:p>
          <a:p>
            <a:pPr lvl="1" algn="just">
              <a:lnSpc>
                <a:spcPct val="150000"/>
              </a:lnSpc>
              <a:buFont typeface="Wingdings" pitchFamily="2" charset="2"/>
              <a:buChar char="§"/>
            </a:pPr>
            <a:r>
              <a:rPr lang="en-US" sz="2200" dirty="0" smtClean="0"/>
              <a:t>Obstacles are easy for an average physically fit person</a:t>
            </a:r>
          </a:p>
          <a:p>
            <a:pPr lvl="1" algn="just">
              <a:lnSpc>
                <a:spcPct val="150000"/>
              </a:lnSpc>
              <a:buFont typeface="Wingdings" pitchFamily="2" charset="2"/>
              <a:buChar char="§"/>
            </a:pPr>
            <a:r>
              <a:rPr lang="en-US" sz="2200" dirty="0" smtClean="0"/>
              <a:t>Make a plan and then attempt</a:t>
            </a:r>
          </a:p>
          <a:p>
            <a:pPr lvl="1" algn="just">
              <a:lnSpc>
                <a:spcPct val="150000"/>
              </a:lnSpc>
              <a:buFont typeface="Wingdings" pitchFamily="2" charset="2"/>
              <a:buChar char="§"/>
            </a:pPr>
            <a:r>
              <a:rPr lang="en-US" sz="2200" dirty="0" smtClean="0"/>
              <a:t>If stuck up at one obstacle, try it twice and then move to the other</a:t>
            </a:r>
          </a:p>
          <a:p>
            <a:pPr lvl="1" algn="just">
              <a:lnSpc>
                <a:spcPct val="150000"/>
              </a:lnSpc>
              <a:buFont typeface="Wingdings" pitchFamily="2" charset="2"/>
              <a:buChar char="§"/>
            </a:pPr>
            <a:r>
              <a:rPr lang="en-US" sz="2200" dirty="0" smtClean="0"/>
              <a:t>Every candidate is expected to attempt at least 7 obstacles</a:t>
            </a:r>
          </a:p>
          <a:p>
            <a:pPr lvl="1" algn="just">
              <a:lnSpc>
                <a:spcPct val="150000"/>
              </a:lnSpc>
              <a:buFont typeface="Wingdings" pitchFamily="2" charset="2"/>
              <a:buChar char="§"/>
            </a:pPr>
            <a:r>
              <a:rPr lang="en-US" sz="2200" dirty="0" smtClean="0"/>
              <a:t>Use your head rather muscles while negotiating the obstacles</a:t>
            </a:r>
          </a:p>
          <a:p>
            <a:pPr lvl="1" algn="just">
              <a:lnSpc>
                <a:spcPct val="150000"/>
              </a:lnSpc>
              <a:buFont typeface="Wingdings" pitchFamily="2" charset="2"/>
              <a:buChar char="§"/>
            </a:pPr>
            <a:r>
              <a:rPr lang="en-US" sz="2200" dirty="0" smtClean="0"/>
              <a:t>No one has ever died while attempting the obstacles</a:t>
            </a:r>
          </a:p>
          <a:p>
            <a:pPr lvl="1" algn="just">
              <a:lnSpc>
                <a:spcPct val="150000"/>
              </a:lnSpc>
              <a:buFont typeface="Wingdings" pitchFamily="2" charset="2"/>
              <a:buChar char="§"/>
            </a:pPr>
            <a:r>
              <a:rPr lang="en-US" sz="2200" dirty="0" smtClean="0"/>
              <a:t>Consider them as </a:t>
            </a:r>
            <a:r>
              <a:rPr lang="en-US" sz="2200" b="1" i="1" dirty="0" smtClean="0"/>
              <a:t>adventure rather than test</a:t>
            </a:r>
          </a:p>
        </p:txBody>
      </p:sp>
      <p:sp>
        <p:nvSpPr>
          <p:cNvPr id="4" name="Slide Number Placeholder 3"/>
          <p:cNvSpPr>
            <a:spLocks noGrp="1"/>
          </p:cNvSpPr>
          <p:nvPr>
            <p:ph type="sldNum" sz="quarter" idx="12"/>
          </p:nvPr>
        </p:nvSpPr>
        <p:spPr/>
        <p:txBody>
          <a:bodyPr>
            <a:normAutofit fontScale="92500" lnSpcReduction="20000"/>
          </a:bodyPr>
          <a:lstStyle/>
          <a:p>
            <a:fld id="{B6F15528-21DE-4FAA-801E-634DDDAF4B2B}" type="slidenum">
              <a:rPr lang="en-US" smtClean="0"/>
              <a:pPr/>
              <a:t>72</a:t>
            </a:fld>
            <a:endParaRPr lang="en-US"/>
          </a:p>
        </p:txBody>
      </p:sp>
    </p:spTree>
    <p:extLst>
      <p:ext uri="{BB962C8B-B14F-4D97-AF65-F5344CB8AC3E}">
        <p14:creationId xmlns:p14="http://schemas.microsoft.com/office/powerpoint/2010/main" val="1099636975"/>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Command Tasks</a:t>
            </a:r>
            <a:endParaRPr lang="en-US" b="1" dirty="0"/>
          </a:p>
        </p:txBody>
      </p:sp>
      <p:sp>
        <p:nvSpPr>
          <p:cNvPr id="3" name="Content Placeholder 2"/>
          <p:cNvSpPr>
            <a:spLocks noGrp="1"/>
          </p:cNvSpPr>
          <p:nvPr>
            <p:ph sz="quarter" idx="13"/>
          </p:nvPr>
        </p:nvSpPr>
        <p:spPr/>
        <p:txBody>
          <a:bodyPr>
            <a:normAutofit/>
          </a:bodyPr>
          <a:lstStyle/>
          <a:p>
            <a:pPr algn="just">
              <a:lnSpc>
                <a:spcPct val="150000"/>
              </a:lnSpc>
            </a:pPr>
            <a:r>
              <a:rPr lang="en-US" sz="2400" dirty="0" smtClean="0"/>
              <a:t>Each </a:t>
            </a:r>
            <a:r>
              <a:rPr lang="en-US" sz="2400" dirty="0"/>
              <a:t>candidate is in turn appointed the commander of the group and given a practical task </a:t>
            </a:r>
            <a:r>
              <a:rPr lang="en-US" sz="2400" dirty="0" smtClean="0"/>
              <a:t>requiring team work</a:t>
            </a:r>
            <a:endParaRPr lang="en-US" sz="2400" dirty="0"/>
          </a:p>
        </p:txBody>
      </p:sp>
      <p:pic>
        <p:nvPicPr>
          <p:cNvPr id="37890" name="Picture 2" descr="C:\Users\ACER\Desktop\samples\imagesCAVBRNB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3124200"/>
            <a:ext cx="5257800" cy="291711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2"/>
          </p:nvPr>
        </p:nvSpPr>
        <p:spPr/>
        <p:txBody>
          <a:bodyPr>
            <a:normAutofit fontScale="92500" lnSpcReduction="20000"/>
          </a:bodyPr>
          <a:lstStyle/>
          <a:p>
            <a:fld id="{B6F15528-21DE-4FAA-801E-634DDDAF4B2B}" type="slidenum">
              <a:rPr lang="en-US" smtClean="0"/>
              <a:pPr/>
              <a:t>73</a:t>
            </a:fld>
            <a:endParaRPr lang="en-US"/>
          </a:p>
        </p:txBody>
      </p:sp>
    </p:spTree>
    <p:extLst>
      <p:ext uri="{BB962C8B-B14F-4D97-AF65-F5344CB8AC3E}">
        <p14:creationId xmlns:p14="http://schemas.microsoft.com/office/powerpoint/2010/main" val="1099636975"/>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Interviews</a:t>
            </a:r>
            <a:endParaRPr lang="en-US" b="1" dirty="0"/>
          </a:p>
        </p:txBody>
      </p:sp>
      <p:sp>
        <p:nvSpPr>
          <p:cNvPr id="3" name="Content Placeholder 2"/>
          <p:cNvSpPr>
            <a:spLocks noGrp="1"/>
          </p:cNvSpPr>
          <p:nvPr>
            <p:ph sz="quarter" idx="13"/>
          </p:nvPr>
        </p:nvSpPr>
        <p:spPr/>
        <p:txBody>
          <a:bodyPr/>
          <a:lstStyle/>
          <a:p>
            <a:pPr algn="just"/>
            <a:r>
              <a:rPr lang="en-US" dirty="0"/>
              <a:t>Interviewer assesses the candidates in an informal and objective </a:t>
            </a:r>
            <a:r>
              <a:rPr lang="en-US" dirty="0" smtClean="0"/>
              <a:t>manner</a:t>
            </a:r>
          </a:p>
          <a:p>
            <a:pPr algn="just"/>
            <a:r>
              <a:rPr lang="en-US" dirty="0" smtClean="0"/>
              <a:t>The </a:t>
            </a:r>
            <a:r>
              <a:rPr lang="en-US" dirty="0"/>
              <a:t>questions would mainly pertain to the candidate's life, academics, awareness and general aspects requiring the candidates' </a:t>
            </a:r>
            <a:r>
              <a:rPr lang="en-US" dirty="0" smtClean="0"/>
              <a:t>views</a:t>
            </a:r>
            <a:endParaRPr lang="en-US" dirty="0"/>
          </a:p>
        </p:txBody>
      </p:sp>
      <p:pic>
        <p:nvPicPr>
          <p:cNvPr id="35842" name="Picture 2" descr="C:\Users\ACER\Desktop\ISSB Candidates\10 003[1].jpg"/>
          <p:cNvPicPr>
            <a:picLocks noChangeAspect="1" noChangeArrowheads="1"/>
          </p:cNvPicPr>
          <p:nvPr/>
        </p:nvPicPr>
        <p:blipFill rotWithShape="1">
          <a:blip r:embed="rId2">
            <a:extLst>
              <a:ext uri="{28A0092B-C50C-407E-A947-70E740481C1C}">
                <a14:useLocalDpi xmlns:a14="http://schemas.microsoft.com/office/drawing/2010/main" val="0"/>
              </a:ext>
            </a:extLst>
          </a:blip>
          <a:srcRect l="5483" t="6888" r="7348" b="9176"/>
          <a:stretch/>
        </p:blipFill>
        <p:spPr bwMode="auto">
          <a:xfrm>
            <a:off x="2212174" y="3465394"/>
            <a:ext cx="4722026" cy="285920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2"/>
          </p:nvPr>
        </p:nvSpPr>
        <p:spPr/>
        <p:txBody>
          <a:bodyPr>
            <a:normAutofit fontScale="92500" lnSpcReduction="20000"/>
          </a:bodyPr>
          <a:lstStyle/>
          <a:p>
            <a:fld id="{B6F15528-21DE-4FAA-801E-634DDDAF4B2B}" type="slidenum">
              <a:rPr lang="en-US" smtClean="0"/>
              <a:pPr/>
              <a:t>74</a:t>
            </a:fld>
            <a:endParaRPr lang="en-US"/>
          </a:p>
        </p:txBody>
      </p:sp>
    </p:spTree>
    <p:extLst>
      <p:ext uri="{BB962C8B-B14F-4D97-AF65-F5344CB8AC3E}">
        <p14:creationId xmlns:p14="http://schemas.microsoft.com/office/powerpoint/2010/main" val="4259736663"/>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Interviews</a:t>
            </a:r>
            <a:endParaRPr lang="en-US" b="1" dirty="0"/>
          </a:p>
        </p:txBody>
      </p:sp>
      <p:sp>
        <p:nvSpPr>
          <p:cNvPr id="3" name="Content Placeholder 2"/>
          <p:cNvSpPr>
            <a:spLocks noGrp="1"/>
          </p:cNvSpPr>
          <p:nvPr>
            <p:ph sz="quarter" idx="13"/>
          </p:nvPr>
        </p:nvSpPr>
        <p:spPr>
          <a:xfrm>
            <a:off x="274320" y="1298448"/>
            <a:ext cx="8595360" cy="5407152"/>
          </a:xfrm>
        </p:spPr>
        <p:txBody>
          <a:bodyPr>
            <a:normAutofit/>
          </a:bodyPr>
          <a:lstStyle/>
          <a:p>
            <a:pPr algn="just">
              <a:lnSpc>
                <a:spcPct val="150000"/>
              </a:lnSpc>
            </a:pPr>
            <a:r>
              <a:rPr lang="en-US" dirty="0" smtClean="0"/>
              <a:t>Just don’t worry if you feel butterflies fluttering in your stomach. Same happens to everyone while going for the interview</a:t>
            </a:r>
          </a:p>
          <a:p>
            <a:pPr algn="just">
              <a:lnSpc>
                <a:spcPct val="150000"/>
              </a:lnSpc>
            </a:pPr>
            <a:r>
              <a:rPr lang="en-US" dirty="0" smtClean="0"/>
              <a:t>Start is important to make you comfortable</a:t>
            </a:r>
          </a:p>
          <a:p>
            <a:pPr algn="just">
              <a:lnSpc>
                <a:spcPct val="150000"/>
              </a:lnSpc>
            </a:pPr>
            <a:r>
              <a:rPr lang="en-US" dirty="0" smtClean="0"/>
              <a:t>National and international affairs should be seen in detail</a:t>
            </a:r>
          </a:p>
          <a:p>
            <a:pPr algn="just">
              <a:lnSpc>
                <a:spcPct val="150000"/>
              </a:lnSpc>
            </a:pPr>
            <a:r>
              <a:rPr lang="en-US" dirty="0" smtClean="0"/>
              <a:t>General knowledge is a vast subject but you should be at least current with the world affairs that are more relevant today</a:t>
            </a:r>
          </a:p>
          <a:p>
            <a:pPr algn="just">
              <a:lnSpc>
                <a:spcPct val="150000"/>
              </a:lnSpc>
            </a:pPr>
            <a:r>
              <a:rPr lang="en-US" dirty="0" smtClean="0"/>
              <a:t>Problems faced by Pakistan</a:t>
            </a:r>
          </a:p>
          <a:p>
            <a:pPr algn="just">
              <a:lnSpc>
                <a:spcPct val="150000"/>
              </a:lnSpc>
            </a:pPr>
            <a:r>
              <a:rPr lang="en-US" dirty="0" smtClean="0"/>
              <a:t>War on terror and relations with </a:t>
            </a:r>
            <a:r>
              <a:rPr lang="en-US" dirty="0" err="1" smtClean="0"/>
              <a:t>neighbouring</a:t>
            </a:r>
            <a:r>
              <a:rPr lang="en-US" dirty="0" smtClean="0"/>
              <a:t> countries</a:t>
            </a:r>
          </a:p>
        </p:txBody>
      </p:sp>
      <p:sp>
        <p:nvSpPr>
          <p:cNvPr id="4" name="Slide Number Placeholder 3"/>
          <p:cNvSpPr>
            <a:spLocks noGrp="1"/>
          </p:cNvSpPr>
          <p:nvPr>
            <p:ph type="sldNum" sz="quarter" idx="12"/>
          </p:nvPr>
        </p:nvSpPr>
        <p:spPr/>
        <p:txBody>
          <a:bodyPr>
            <a:normAutofit fontScale="92500" lnSpcReduction="20000"/>
          </a:bodyPr>
          <a:lstStyle/>
          <a:p>
            <a:fld id="{B6F15528-21DE-4FAA-801E-634DDDAF4B2B}" type="slidenum">
              <a:rPr lang="en-US" smtClean="0"/>
              <a:pPr/>
              <a:t>75</a:t>
            </a:fld>
            <a:endParaRPr lang="en-US"/>
          </a:p>
        </p:txBody>
      </p:sp>
    </p:spTree>
    <p:extLst>
      <p:ext uri="{BB962C8B-B14F-4D97-AF65-F5344CB8AC3E}">
        <p14:creationId xmlns:p14="http://schemas.microsoft.com/office/powerpoint/2010/main" val="1365187230"/>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Interviews </a:t>
            </a:r>
            <a:endParaRPr lang="en-US" b="1" dirty="0"/>
          </a:p>
        </p:txBody>
      </p:sp>
      <p:sp>
        <p:nvSpPr>
          <p:cNvPr id="3" name="Content Placeholder 2"/>
          <p:cNvSpPr>
            <a:spLocks noGrp="1"/>
          </p:cNvSpPr>
          <p:nvPr>
            <p:ph sz="quarter" idx="13"/>
          </p:nvPr>
        </p:nvSpPr>
        <p:spPr/>
        <p:txBody>
          <a:bodyPr>
            <a:normAutofit/>
          </a:bodyPr>
          <a:lstStyle/>
          <a:p>
            <a:pPr>
              <a:lnSpc>
                <a:spcPct val="150000"/>
              </a:lnSpc>
            </a:pPr>
            <a:r>
              <a:rPr lang="en-US" b="1" u="sng" dirty="0" smtClean="0"/>
              <a:t>Likely Questions</a:t>
            </a:r>
          </a:p>
          <a:p>
            <a:pPr lvl="1">
              <a:lnSpc>
                <a:spcPct val="150000"/>
              </a:lnSpc>
            </a:pPr>
            <a:r>
              <a:rPr lang="en-US" sz="2200" dirty="0" smtClean="0"/>
              <a:t>What motivated you to join the Army?</a:t>
            </a:r>
          </a:p>
          <a:p>
            <a:pPr lvl="1">
              <a:lnSpc>
                <a:spcPct val="150000"/>
              </a:lnSpc>
            </a:pPr>
            <a:r>
              <a:rPr lang="en-US" sz="2200" dirty="0" smtClean="0"/>
              <a:t>Cross questions from the data given in the bio data forms</a:t>
            </a:r>
          </a:p>
          <a:p>
            <a:pPr lvl="1">
              <a:lnSpc>
                <a:spcPct val="150000"/>
              </a:lnSpc>
            </a:pPr>
            <a:r>
              <a:rPr lang="en-US" sz="2200" dirty="0" err="1" smtClean="0"/>
              <a:t>Habbits</a:t>
            </a:r>
            <a:endParaRPr lang="en-US" sz="2200" dirty="0" smtClean="0"/>
          </a:p>
          <a:p>
            <a:pPr lvl="1">
              <a:lnSpc>
                <a:spcPct val="150000"/>
              </a:lnSpc>
            </a:pPr>
            <a:r>
              <a:rPr lang="en-US" sz="2200" dirty="0" err="1" smtClean="0"/>
              <a:t>Envmt</a:t>
            </a:r>
            <a:r>
              <a:rPr lang="en-US" sz="2200" dirty="0" smtClean="0"/>
              <a:t> from which the candidate has been brought up</a:t>
            </a:r>
          </a:p>
          <a:p>
            <a:pPr lvl="1">
              <a:lnSpc>
                <a:spcPct val="150000"/>
              </a:lnSpc>
            </a:pPr>
            <a:r>
              <a:rPr lang="en-US" sz="2200" dirty="0" smtClean="0"/>
              <a:t>Whom you think is the best in your group</a:t>
            </a:r>
          </a:p>
          <a:p>
            <a:pPr lvl="1">
              <a:lnSpc>
                <a:spcPct val="150000"/>
              </a:lnSpc>
            </a:pPr>
            <a:r>
              <a:rPr lang="en-US" sz="2200" dirty="0" smtClean="0"/>
              <a:t>Arithmetic questions; in case you are stuck up your method should be correct</a:t>
            </a:r>
            <a:endParaRPr lang="en-US" sz="2200" dirty="0"/>
          </a:p>
          <a:p>
            <a:pPr>
              <a:lnSpc>
                <a:spcPct val="150000"/>
              </a:lnSpc>
            </a:pPr>
            <a:endParaRPr lang="en-US" dirty="0"/>
          </a:p>
        </p:txBody>
      </p:sp>
      <p:sp>
        <p:nvSpPr>
          <p:cNvPr id="4" name="Slide Number Placeholder 3"/>
          <p:cNvSpPr>
            <a:spLocks noGrp="1"/>
          </p:cNvSpPr>
          <p:nvPr>
            <p:ph type="sldNum" sz="quarter" idx="12"/>
          </p:nvPr>
        </p:nvSpPr>
        <p:spPr/>
        <p:txBody>
          <a:bodyPr>
            <a:normAutofit fontScale="92500" lnSpcReduction="20000"/>
          </a:bodyPr>
          <a:lstStyle/>
          <a:p>
            <a:fld id="{B6F15528-21DE-4FAA-801E-634DDDAF4B2B}" type="slidenum">
              <a:rPr lang="en-US" smtClean="0"/>
              <a:pPr/>
              <a:t>76</a:t>
            </a:fld>
            <a:endParaRPr lang="en-US"/>
          </a:p>
        </p:txBody>
      </p:sp>
    </p:spTree>
    <p:extLst>
      <p:ext uri="{BB962C8B-B14F-4D97-AF65-F5344CB8AC3E}">
        <p14:creationId xmlns:p14="http://schemas.microsoft.com/office/powerpoint/2010/main" val="3353155712"/>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Guidelines</a:t>
            </a:r>
            <a:endParaRPr lang="en-US" b="1" dirty="0"/>
          </a:p>
        </p:txBody>
      </p:sp>
      <p:sp>
        <p:nvSpPr>
          <p:cNvPr id="3" name="Slide Number Placeholder 2"/>
          <p:cNvSpPr>
            <a:spLocks noGrp="1"/>
          </p:cNvSpPr>
          <p:nvPr>
            <p:ph type="sldNum" sz="quarter" idx="12"/>
          </p:nvPr>
        </p:nvSpPr>
        <p:spPr/>
        <p:txBody>
          <a:bodyPr>
            <a:normAutofit fontScale="92500" lnSpcReduction="20000"/>
          </a:bodyPr>
          <a:lstStyle/>
          <a:p>
            <a:fld id="{B6F15528-21DE-4FAA-801E-634DDDAF4B2B}" type="slidenum">
              <a:rPr lang="en-US" smtClean="0"/>
              <a:pPr/>
              <a:t>77</a:t>
            </a:fld>
            <a:endParaRPr lang="en-US"/>
          </a:p>
        </p:txBody>
      </p:sp>
    </p:spTree>
    <p:extLst>
      <p:ext uri="{BB962C8B-B14F-4D97-AF65-F5344CB8AC3E}">
        <p14:creationId xmlns:p14="http://schemas.microsoft.com/office/powerpoint/2010/main" val="17492744"/>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Psychological Tests</a:t>
            </a:r>
            <a:endParaRPr lang="en-US" b="1" dirty="0"/>
          </a:p>
        </p:txBody>
      </p:sp>
      <p:sp>
        <p:nvSpPr>
          <p:cNvPr id="3" name="Content Placeholder 2"/>
          <p:cNvSpPr>
            <a:spLocks noGrp="1"/>
          </p:cNvSpPr>
          <p:nvPr>
            <p:ph sz="quarter" idx="13"/>
          </p:nvPr>
        </p:nvSpPr>
        <p:spPr/>
        <p:txBody>
          <a:bodyPr>
            <a:normAutofit lnSpcReduction="10000"/>
          </a:bodyPr>
          <a:lstStyle/>
          <a:p>
            <a:pPr algn="just">
              <a:lnSpc>
                <a:spcPct val="200000"/>
              </a:lnSpc>
            </a:pPr>
            <a:r>
              <a:rPr lang="en-US" dirty="0" smtClean="0"/>
              <a:t>Do not try to frame the expressions by taking too long</a:t>
            </a:r>
          </a:p>
          <a:p>
            <a:pPr algn="just">
              <a:lnSpc>
                <a:spcPct val="200000"/>
              </a:lnSpc>
            </a:pPr>
            <a:r>
              <a:rPr lang="en-US" dirty="0" smtClean="0"/>
              <a:t>Time is constrained and you should bring forth the idea that first comes to your mind on seeing the word</a:t>
            </a:r>
          </a:p>
          <a:p>
            <a:pPr algn="just">
              <a:lnSpc>
                <a:spcPct val="200000"/>
              </a:lnSpc>
            </a:pPr>
            <a:r>
              <a:rPr lang="en-US" dirty="0" smtClean="0"/>
              <a:t>This is a test of your acquired knowledge as well as your inbuilt intelligence both of which have matured by now, so be original and honest in solving the tests</a:t>
            </a:r>
          </a:p>
          <a:p>
            <a:pPr algn="just">
              <a:lnSpc>
                <a:spcPct val="200000"/>
              </a:lnSpc>
            </a:pPr>
            <a:r>
              <a:rPr lang="en-US" dirty="0" smtClean="0"/>
              <a:t>Keep the importance of time foremost in your mind</a:t>
            </a:r>
            <a:endParaRPr lang="en-US" dirty="0"/>
          </a:p>
        </p:txBody>
      </p:sp>
      <p:sp>
        <p:nvSpPr>
          <p:cNvPr id="4" name="Slide Number Placeholder 3"/>
          <p:cNvSpPr>
            <a:spLocks noGrp="1"/>
          </p:cNvSpPr>
          <p:nvPr>
            <p:ph type="sldNum" sz="quarter" idx="12"/>
          </p:nvPr>
        </p:nvSpPr>
        <p:spPr/>
        <p:txBody>
          <a:bodyPr>
            <a:normAutofit fontScale="92500" lnSpcReduction="20000"/>
          </a:bodyPr>
          <a:lstStyle/>
          <a:p>
            <a:fld id="{B6F15528-21DE-4FAA-801E-634DDDAF4B2B}" type="slidenum">
              <a:rPr lang="en-US" smtClean="0"/>
              <a:pPr/>
              <a:t>78</a:t>
            </a:fld>
            <a:endParaRPr lang="en-US"/>
          </a:p>
        </p:txBody>
      </p:sp>
    </p:spTree>
    <p:extLst>
      <p:ext uri="{BB962C8B-B14F-4D97-AF65-F5344CB8AC3E}">
        <p14:creationId xmlns:p14="http://schemas.microsoft.com/office/powerpoint/2010/main" val="1147343081"/>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Group Discussions</a:t>
            </a:r>
            <a:endParaRPr lang="en-US" b="1" dirty="0"/>
          </a:p>
        </p:txBody>
      </p:sp>
      <p:sp>
        <p:nvSpPr>
          <p:cNvPr id="3" name="Content Placeholder 2"/>
          <p:cNvSpPr>
            <a:spLocks noGrp="1"/>
          </p:cNvSpPr>
          <p:nvPr>
            <p:ph sz="quarter" idx="13"/>
          </p:nvPr>
        </p:nvSpPr>
        <p:spPr/>
        <p:txBody>
          <a:bodyPr/>
          <a:lstStyle/>
          <a:p>
            <a:pPr algn="just">
              <a:lnSpc>
                <a:spcPts val="3300"/>
              </a:lnSpc>
            </a:pPr>
            <a:r>
              <a:rPr lang="en-US" dirty="0" smtClean="0"/>
              <a:t>Carefully listen to the briefing by GTO</a:t>
            </a:r>
          </a:p>
          <a:p>
            <a:pPr algn="just">
              <a:lnSpc>
                <a:spcPts val="3300"/>
              </a:lnSpc>
            </a:pPr>
            <a:r>
              <a:rPr lang="en-US" dirty="0" smtClean="0"/>
              <a:t>Take interest and remain active during the discussion</a:t>
            </a:r>
          </a:p>
          <a:p>
            <a:pPr algn="just">
              <a:lnSpc>
                <a:spcPts val="3300"/>
              </a:lnSpc>
            </a:pPr>
            <a:r>
              <a:rPr lang="en-US" dirty="0" smtClean="0"/>
              <a:t>Understand topic first and then comment on it</a:t>
            </a:r>
          </a:p>
          <a:p>
            <a:pPr algn="just">
              <a:lnSpc>
                <a:spcPts val="3300"/>
              </a:lnSpc>
            </a:pPr>
            <a:r>
              <a:rPr lang="en-US" dirty="0" smtClean="0"/>
              <a:t>Talk with confidence to the whole group looking in the eye of each candidate, and you must not keep looking at the GTO</a:t>
            </a:r>
          </a:p>
          <a:p>
            <a:pPr algn="just">
              <a:lnSpc>
                <a:spcPts val="3300"/>
              </a:lnSpc>
            </a:pPr>
            <a:r>
              <a:rPr lang="en-US" dirty="0" smtClean="0"/>
              <a:t>Don’t be rigid in your ideas, must accept criticism with open mind</a:t>
            </a:r>
          </a:p>
          <a:p>
            <a:pPr algn="just">
              <a:lnSpc>
                <a:spcPts val="3300"/>
              </a:lnSpc>
            </a:pPr>
            <a:r>
              <a:rPr lang="en-US" dirty="0" smtClean="0"/>
              <a:t>Cooperate and give time to others</a:t>
            </a:r>
          </a:p>
          <a:p>
            <a:pPr algn="just">
              <a:lnSpc>
                <a:spcPts val="3300"/>
              </a:lnSpc>
            </a:pPr>
            <a:r>
              <a:rPr lang="en-US" dirty="0" smtClean="0"/>
              <a:t>Do not hesitate or stop even if you are making grammatical mistakes</a:t>
            </a:r>
            <a:endParaRPr lang="en-US" dirty="0"/>
          </a:p>
        </p:txBody>
      </p:sp>
      <p:sp>
        <p:nvSpPr>
          <p:cNvPr id="4" name="Slide Number Placeholder 3"/>
          <p:cNvSpPr>
            <a:spLocks noGrp="1"/>
          </p:cNvSpPr>
          <p:nvPr>
            <p:ph type="sldNum" sz="quarter" idx="12"/>
          </p:nvPr>
        </p:nvSpPr>
        <p:spPr/>
        <p:txBody>
          <a:bodyPr>
            <a:normAutofit fontScale="92500" lnSpcReduction="20000"/>
          </a:bodyPr>
          <a:lstStyle/>
          <a:p>
            <a:fld id="{B6F15528-21DE-4FAA-801E-634DDDAF4B2B}" type="slidenum">
              <a:rPr lang="en-US" smtClean="0"/>
              <a:pPr/>
              <a:t>79</a:t>
            </a:fld>
            <a:endParaRPr lang="en-US"/>
          </a:p>
        </p:txBody>
      </p:sp>
    </p:spTree>
    <p:extLst>
      <p:ext uri="{BB962C8B-B14F-4D97-AF65-F5344CB8AC3E}">
        <p14:creationId xmlns:p14="http://schemas.microsoft.com/office/powerpoint/2010/main" val="294581649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733800" y="2514600"/>
            <a:ext cx="5129543" cy="1600201"/>
          </a:xfrm>
        </p:spPr>
        <p:txBody>
          <a:bodyPr/>
          <a:lstStyle/>
          <a:p>
            <a:r>
              <a:rPr lang="en-US" b="1" dirty="0" smtClean="0"/>
              <a:t>OVERVIEW OF PAKISTAN ARMY</a:t>
            </a:r>
            <a:endParaRPr lang="en-US" b="1" dirty="0"/>
          </a:p>
        </p:txBody>
      </p:sp>
      <p:pic>
        <p:nvPicPr>
          <p:cNvPr id="6" name="Picture 3" descr="C:\Users\ACER\Desktop\ref\200px-Flag_of_the_Pakistani_Army_sv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0700000">
            <a:off x="604291" y="2654791"/>
            <a:ext cx="2278990" cy="157288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2"/>
          </p:nvPr>
        </p:nvSpPr>
        <p:spPr/>
        <p:txBody>
          <a:bodyPr>
            <a:normAutofit fontScale="92500" lnSpcReduction="20000"/>
          </a:bodyPr>
          <a:lstStyle/>
          <a:p>
            <a:fld id="{B6F15528-21DE-4FAA-801E-634DDDAF4B2B}" type="slidenum">
              <a:rPr lang="en-US" smtClean="0"/>
              <a:pPr/>
              <a:t>8</a:t>
            </a:fld>
            <a:endParaRPr lang="en-US"/>
          </a:p>
        </p:txBody>
      </p:sp>
    </p:spTree>
    <p:extLst>
      <p:ext uri="{BB962C8B-B14F-4D97-AF65-F5344CB8AC3E}">
        <p14:creationId xmlns:p14="http://schemas.microsoft.com/office/powerpoint/2010/main" val="2534438929"/>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Lecturette</a:t>
            </a:r>
            <a:endParaRPr lang="en-US" b="1" dirty="0"/>
          </a:p>
        </p:txBody>
      </p:sp>
      <p:sp>
        <p:nvSpPr>
          <p:cNvPr id="3" name="Content Placeholder 2"/>
          <p:cNvSpPr>
            <a:spLocks noGrp="1"/>
          </p:cNvSpPr>
          <p:nvPr>
            <p:ph sz="quarter" idx="13"/>
          </p:nvPr>
        </p:nvSpPr>
        <p:spPr/>
        <p:txBody>
          <a:bodyPr/>
          <a:lstStyle/>
          <a:p>
            <a:pPr>
              <a:lnSpc>
                <a:spcPct val="150000"/>
              </a:lnSpc>
            </a:pPr>
            <a:r>
              <a:rPr lang="en-US" dirty="0" smtClean="0"/>
              <a:t>Topics given for the </a:t>
            </a:r>
            <a:r>
              <a:rPr lang="en-US" dirty="0" err="1" smtClean="0"/>
              <a:t>lecturette</a:t>
            </a:r>
            <a:r>
              <a:rPr lang="en-US" dirty="0" smtClean="0"/>
              <a:t> are simple and related to day to day matters</a:t>
            </a:r>
          </a:p>
          <a:p>
            <a:pPr>
              <a:lnSpc>
                <a:spcPct val="150000"/>
              </a:lnSpc>
            </a:pPr>
            <a:r>
              <a:rPr lang="en-US" dirty="0" smtClean="0"/>
              <a:t>You are given two minutes to establish a concept and two minutes to deliver your ideas</a:t>
            </a:r>
          </a:p>
          <a:p>
            <a:pPr>
              <a:lnSpc>
                <a:spcPct val="150000"/>
              </a:lnSpc>
            </a:pPr>
            <a:r>
              <a:rPr lang="en-US" dirty="0" smtClean="0"/>
              <a:t>Try to understand the topic and develop a logical sequence</a:t>
            </a:r>
          </a:p>
          <a:p>
            <a:pPr>
              <a:lnSpc>
                <a:spcPct val="150000"/>
              </a:lnSpc>
            </a:pPr>
            <a:r>
              <a:rPr lang="en-US" dirty="0" smtClean="0"/>
              <a:t>Talk relevant and to the point</a:t>
            </a:r>
          </a:p>
          <a:p>
            <a:pPr>
              <a:lnSpc>
                <a:spcPct val="150000"/>
              </a:lnSpc>
            </a:pPr>
            <a:r>
              <a:rPr lang="en-US" dirty="0" err="1" smtClean="0"/>
              <a:t>Qoute</a:t>
            </a:r>
            <a:r>
              <a:rPr lang="en-US" dirty="0" smtClean="0"/>
              <a:t> facts and figures to add weight to your talk</a:t>
            </a:r>
            <a:endParaRPr lang="en-US" dirty="0"/>
          </a:p>
        </p:txBody>
      </p:sp>
      <p:sp>
        <p:nvSpPr>
          <p:cNvPr id="4" name="Slide Number Placeholder 3"/>
          <p:cNvSpPr>
            <a:spLocks noGrp="1"/>
          </p:cNvSpPr>
          <p:nvPr>
            <p:ph type="sldNum" sz="quarter" idx="12"/>
          </p:nvPr>
        </p:nvSpPr>
        <p:spPr/>
        <p:txBody>
          <a:bodyPr>
            <a:normAutofit fontScale="92500" lnSpcReduction="20000"/>
          </a:bodyPr>
          <a:lstStyle/>
          <a:p>
            <a:fld id="{B6F15528-21DE-4FAA-801E-634DDDAF4B2B}" type="slidenum">
              <a:rPr lang="en-US" smtClean="0"/>
              <a:pPr/>
              <a:t>80</a:t>
            </a:fld>
            <a:endParaRPr lang="en-US"/>
          </a:p>
        </p:txBody>
      </p:sp>
    </p:spTree>
    <p:extLst>
      <p:ext uri="{BB962C8B-B14F-4D97-AF65-F5344CB8AC3E}">
        <p14:creationId xmlns:p14="http://schemas.microsoft.com/office/powerpoint/2010/main" val="1027404006"/>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Group Planning Tasks</a:t>
            </a:r>
            <a:endParaRPr lang="en-US" b="1" dirty="0"/>
          </a:p>
        </p:txBody>
      </p:sp>
      <p:sp>
        <p:nvSpPr>
          <p:cNvPr id="3" name="Content Placeholder 2"/>
          <p:cNvSpPr>
            <a:spLocks noGrp="1"/>
          </p:cNvSpPr>
          <p:nvPr>
            <p:ph sz="quarter" idx="13"/>
          </p:nvPr>
        </p:nvSpPr>
        <p:spPr/>
        <p:txBody>
          <a:bodyPr/>
          <a:lstStyle/>
          <a:p>
            <a:pPr algn="just"/>
            <a:r>
              <a:rPr lang="en-US" dirty="0" smtClean="0"/>
              <a:t>You must strive for winning the distinction of being the leader of the group</a:t>
            </a:r>
          </a:p>
          <a:p>
            <a:pPr algn="just"/>
            <a:r>
              <a:rPr lang="en-US" dirty="0" smtClean="0"/>
              <a:t>You must examine the narrative and try to catch the importance of the matter in your mind before presenting your solution to the group members</a:t>
            </a:r>
          </a:p>
          <a:p>
            <a:pPr algn="just"/>
            <a:r>
              <a:rPr lang="en-US" dirty="0" smtClean="0"/>
              <a:t>If your given judgment appears to be wrong, then you must admit it cheerfully and quickly</a:t>
            </a:r>
          </a:p>
          <a:p>
            <a:pPr algn="just"/>
            <a:r>
              <a:rPr lang="en-US" dirty="0" smtClean="0"/>
              <a:t>Listen to the GTO like a story and remain attentive. Too many details are given in a lesser time. A moment of distraction can put you in back burner</a:t>
            </a:r>
          </a:p>
          <a:p>
            <a:pPr algn="just"/>
            <a:r>
              <a:rPr lang="en-US" dirty="0" smtClean="0"/>
              <a:t>Limitations should be kept in mind</a:t>
            </a:r>
          </a:p>
          <a:p>
            <a:pPr algn="just"/>
            <a:r>
              <a:rPr lang="en-US" dirty="0" smtClean="0"/>
              <a:t>When one is presenting the plan, you should not go in hibernation</a:t>
            </a:r>
          </a:p>
          <a:p>
            <a:pPr algn="just"/>
            <a:r>
              <a:rPr lang="en-US" b="1" dirty="0" smtClean="0"/>
              <a:t>Most important - See the whole task till the end</a:t>
            </a:r>
          </a:p>
        </p:txBody>
      </p:sp>
      <p:sp>
        <p:nvSpPr>
          <p:cNvPr id="4" name="Slide Number Placeholder 3"/>
          <p:cNvSpPr>
            <a:spLocks noGrp="1"/>
          </p:cNvSpPr>
          <p:nvPr>
            <p:ph type="sldNum" sz="quarter" idx="12"/>
          </p:nvPr>
        </p:nvSpPr>
        <p:spPr/>
        <p:txBody>
          <a:bodyPr>
            <a:normAutofit fontScale="92500" lnSpcReduction="20000"/>
          </a:bodyPr>
          <a:lstStyle/>
          <a:p>
            <a:fld id="{B6F15528-21DE-4FAA-801E-634DDDAF4B2B}" type="slidenum">
              <a:rPr lang="en-US" smtClean="0"/>
              <a:pPr/>
              <a:t>81</a:t>
            </a:fld>
            <a:endParaRPr lang="en-US"/>
          </a:p>
        </p:txBody>
      </p:sp>
    </p:spTree>
    <p:extLst>
      <p:ext uri="{BB962C8B-B14F-4D97-AF65-F5344CB8AC3E}">
        <p14:creationId xmlns:p14="http://schemas.microsoft.com/office/powerpoint/2010/main" val="950869720"/>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Command  Task</a:t>
            </a:r>
            <a:endParaRPr lang="en-US" b="1" dirty="0"/>
          </a:p>
        </p:txBody>
      </p:sp>
      <p:sp>
        <p:nvSpPr>
          <p:cNvPr id="3" name="Content Placeholder 2"/>
          <p:cNvSpPr>
            <a:spLocks noGrp="1"/>
          </p:cNvSpPr>
          <p:nvPr>
            <p:ph sz="quarter" idx="13"/>
          </p:nvPr>
        </p:nvSpPr>
        <p:spPr>
          <a:xfrm>
            <a:off x="274320" y="1298448"/>
            <a:ext cx="8595360" cy="5407152"/>
          </a:xfrm>
        </p:spPr>
        <p:txBody>
          <a:bodyPr>
            <a:normAutofit/>
          </a:bodyPr>
          <a:lstStyle/>
          <a:p>
            <a:pPr algn="just"/>
            <a:r>
              <a:rPr lang="en-US" dirty="0" smtClean="0"/>
              <a:t>As a commander you may take suggestions from your comrades but don’t become their slave</a:t>
            </a:r>
          </a:p>
          <a:p>
            <a:pPr algn="just"/>
            <a:r>
              <a:rPr lang="en-US" dirty="0" smtClean="0"/>
              <a:t>You should not hesitate from helping the group when it is time of need</a:t>
            </a:r>
          </a:p>
          <a:p>
            <a:pPr algn="just"/>
            <a:r>
              <a:rPr lang="en-US" dirty="0" smtClean="0"/>
              <a:t>Standing like a commander and just giving the orders is not desired out of a leader; key point is – </a:t>
            </a:r>
            <a:r>
              <a:rPr lang="en-US" b="1" dirty="0" smtClean="0"/>
              <a:t>LEAD FROM THE FRONT</a:t>
            </a:r>
          </a:p>
          <a:p>
            <a:pPr algn="just"/>
            <a:r>
              <a:rPr lang="en-US" dirty="0" smtClean="0"/>
              <a:t>Occupy the pivotal position in a manner that helps him supervise the task and to be at the critical place without difficulty at the time of need</a:t>
            </a:r>
          </a:p>
          <a:p>
            <a:pPr algn="just"/>
            <a:r>
              <a:rPr lang="en-US" dirty="0" smtClean="0"/>
              <a:t>If you are not the leader, cooperate with others and give your honest opinion</a:t>
            </a:r>
          </a:p>
          <a:p>
            <a:pPr algn="just"/>
            <a:r>
              <a:rPr lang="en-US" b="1" dirty="0" smtClean="0"/>
              <a:t>Never remain in the background</a:t>
            </a:r>
            <a:endParaRPr lang="en-US" b="1" dirty="0"/>
          </a:p>
        </p:txBody>
      </p:sp>
      <p:sp>
        <p:nvSpPr>
          <p:cNvPr id="4" name="Slide Number Placeholder 3"/>
          <p:cNvSpPr>
            <a:spLocks noGrp="1"/>
          </p:cNvSpPr>
          <p:nvPr>
            <p:ph type="sldNum" sz="quarter" idx="12"/>
          </p:nvPr>
        </p:nvSpPr>
        <p:spPr/>
        <p:txBody>
          <a:bodyPr>
            <a:normAutofit fontScale="92500" lnSpcReduction="20000"/>
          </a:bodyPr>
          <a:lstStyle/>
          <a:p>
            <a:fld id="{B6F15528-21DE-4FAA-801E-634DDDAF4B2B}" type="slidenum">
              <a:rPr lang="en-US" smtClean="0"/>
              <a:pPr/>
              <a:t>82</a:t>
            </a:fld>
            <a:endParaRPr lang="en-US"/>
          </a:p>
        </p:txBody>
      </p:sp>
    </p:spTree>
    <p:extLst>
      <p:ext uri="{BB962C8B-B14F-4D97-AF65-F5344CB8AC3E}">
        <p14:creationId xmlns:p14="http://schemas.microsoft.com/office/powerpoint/2010/main" val="2627325077"/>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Individual Obstacles</a:t>
            </a:r>
            <a:endParaRPr lang="en-US" b="1" dirty="0"/>
          </a:p>
        </p:txBody>
      </p:sp>
      <p:sp>
        <p:nvSpPr>
          <p:cNvPr id="3" name="Content Placeholder 2"/>
          <p:cNvSpPr>
            <a:spLocks noGrp="1"/>
          </p:cNvSpPr>
          <p:nvPr>
            <p:ph sz="quarter" idx="13"/>
          </p:nvPr>
        </p:nvSpPr>
        <p:spPr/>
        <p:txBody>
          <a:bodyPr/>
          <a:lstStyle/>
          <a:p>
            <a:pPr algn="just">
              <a:lnSpc>
                <a:spcPct val="200000"/>
              </a:lnSpc>
            </a:pPr>
            <a:r>
              <a:rPr lang="en-US" dirty="0" smtClean="0"/>
              <a:t>Do not try to attempt the obstacles in haste</a:t>
            </a:r>
          </a:p>
          <a:p>
            <a:pPr algn="just">
              <a:lnSpc>
                <a:spcPct val="200000"/>
              </a:lnSpc>
            </a:pPr>
            <a:r>
              <a:rPr lang="en-US" dirty="0" smtClean="0"/>
              <a:t>The time can be best saved by speeding up while running between the obstacles</a:t>
            </a:r>
          </a:p>
          <a:p>
            <a:pPr algn="just">
              <a:lnSpc>
                <a:spcPct val="200000"/>
              </a:lnSpc>
            </a:pPr>
            <a:r>
              <a:rPr lang="en-US" dirty="0" smtClean="0"/>
              <a:t>Make a plan and follow the obstacles in a sequence</a:t>
            </a:r>
          </a:p>
          <a:p>
            <a:pPr algn="just">
              <a:lnSpc>
                <a:spcPct val="200000"/>
              </a:lnSpc>
            </a:pPr>
            <a:r>
              <a:rPr lang="en-US" dirty="0" smtClean="0"/>
              <a:t>Feel confident and calm while attempting the obstacles</a:t>
            </a:r>
          </a:p>
        </p:txBody>
      </p:sp>
      <p:sp>
        <p:nvSpPr>
          <p:cNvPr id="4" name="Slide Number Placeholder 3"/>
          <p:cNvSpPr>
            <a:spLocks noGrp="1"/>
          </p:cNvSpPr>
          <p:nvPr>
            <p:ph type="sldNum" sz="quarter" idx="12"/>
          </p:nvPr>
        </p:nvSpPr>
        <p:spPr/>
        <p:txBody>
          <a:bodyPr>
            <a:normAutofit fontScale="92500" lnSpcReduction="20000"/>
          </a:bodyPr>
          <a:lstStyle/>
          <a:p>
            <a:fld id="{B6F15528-21DE-4FAA-801E-634DDDAF4B2B}" type="slidenum">
              <a:rPr lang="en-US" smtClean="0"/>
              <a:pPr/>
              <a:t>83</a:t>
            </a:fld>
            <a:endParaRPr lang="en-US"/>
          </a:p>
        </p:txBody>
      </p:sp>
    </p:spTree>
    <p:extLst>
      <p:ext uri="{BB962C8B-B14F-4D97-AF65-F5344CB8AC3E}">
        <p14:creationId xmlns:p14="http://schemas.microsoft.com/office/powerpoint/2010/main" val="1948600262"/>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Interview</a:t>
            </a:r>
            <a:endParaRPr lang="en-US" b="1" dirty="0"/>
          </a:p>
        </p:txBody>
      </p:sp>
      <p:sp>
        <p:nvSpPr>
          <p:cNvPr id="3" name="Content Placeholder 2"/>
          <p:cNvSpPr>
            <a:spLocks noGrp="1"/>
          </p:cNvSpPr>
          <p:nvPr>
            <p:ph sz="quarter" idx="13"/>
          </p:nvPr>
        </p:nvSpPr>
        <p:spPr/>
        <p:txBody>
          <a:bodyPr>
            <a:normAutofit lnSpcReduction="10000"/>
          </a:bodyPr>
          <a:lstStyle/>
          <a:p>
            <a:pPr>
              <a:lnSpc>
                <a:spcPct val="150000"/>
              </a:lnSpc>
            </a:pPr>
            <a:r>
              <a:rPr lang="en-US" dirty="0" smtClean="0"/>
              <a:t>Neat, decent and </a:t>
            </a:r>
            <a:r>
              <a:rPr lang="en-US" b="1" dirty="0" smtClean="0"/>
              <a:t>formal</a:t>
            </a:r>
            <a:r>
              <a:rPr lang="en-US" dirty="0" smtClean="0"/>
              <a:t> dress up</a:t>
            </a:r>
          </a:p>
          <a:p>
            <a:pPr>
              <a:lnSpc>
                <a:spcPct val="150000"/>
              </a:lnSpc>
            </a:pPr>
            <a:r>
              <a:rPr lang="en-US" dirty="0" smtClean="0"/>
              <a:t>Use appropriate </a:t>
            </a:r>
            <a:r>
              <a:rPr lang="en-US" dirty="0" err="1" smtClean="0"/>
              <a:t>colours</a:t>
            </a:r>
            <a:r>
              <a:rPr lang="en-US" dirty="0" smtClean="0"/>
              <a:t> / combination of your dress</a:t>
            </a:r>
          </a:p>
          <a:p>
            <a:pPr>
              <a:lnSpc>
                <a:spcPct val="150000"/>
              </a:lnSpc>
            </a:pPr>
            <a:r>
              <a:rPr lang="en-US" dirty="0" smtClean="0"/>
              <a:t>Trimmed haircut / shave</a:t>
            </a:r>
          </a:p>
          <a:p>
            <a:pPr>
              <a:lnSpc>
                <a:spcPct val="150000"/>
              </a:lnSpc>
            </a:pPr>
            <a:r>
              <a:rPr lang="en-US" dirty="0" smtClean="0"/>
              <a:t>Don’t be afraid of Interviewer and speak in natural way</a:t>
            </a:r>
          </a:p>
          <a:p>
            <a:pPr>
              <a:lnSpc>
                <a:spcPct val="150000"/>
              </a:lnSpc>
            </a:pPr>
            <a:r>
              <a:rPr lang="en-US" dirty="0" smtClean="0"/>
              <a:t>Don’t bluff and don’t be rude</a:t>
            </a:r>
          </a:p>
          <a:p>
            <a:pPr>
              <a:lnSpc>
                <a:spcPct val="150000"/>
              </a:lnSpc>
            </a:pPr>
            <a:r>
              <a:rPr lang="en-US" dirty="0" smtClean="0"/>
              <a:t>Take due care of non-verbal communication i.e. your </a:t>
            </a:r>
            <a:r>
              <a:rPr lang="en-US" b="1" dirty="0" smtClean="0"/>
              <a:t>body language</a:t>
            </a:r>
          </a:p>
          <a:p>
            <a:pPr>
              <a:lnSpc>
                <a:spcPct val="150000"/>
              </a:lnSpc>
            </a:pPr>
            <a:r>
              <a:rPr lang="en-US" dirty="0" smtClean="0"/>
              <a:t>Look at the examiner in the face without staring</a:t>
            </a:r>
          </a:p>
          <a:p>
            <a:pPr>
              <a:lnSpc>
                <a:spcPct val="150000"/>
              </a:lnSpc>
            </a:pPr>
            <a:r>
              <a:rPr lang="en-US" dirty="0" smtClean="0"/>
              <a:t>Do not move your hands impatiently</a:t>
            </a:r>
          </a:p>
          <a:p>
            <a:pPr>
              <a:lnSpc>
                <a:spcPct val="150000"/>
              </a:lnSpc>
            </a:pPr>
            <a:r>
              <a:rPr lang="en-US" dirty="0" smtClean="0"/>
              <a:t>Do not show off</a:t>
            </a:r>
          </a:p>
        </p:txBody>
      </p:sp>
      <p:sp>
        <p:nvSpPr>
          <p:cNvPr id="4" name="Slide Number Placeholder 3"/>
          <p:cNvSpPr>
            <a:spLocks noGrp="1"/>
          </p:cNvSpPr>
          <p:nvPr>
            <p:ph type="sldNum" sz="quarter" idx="12"/>
          </p:nvPr>
        </p:nvSpPr>
        <p:spPr/>
        <p:txBody>
          <a:bodyPr>
            <a:normAutofit fontScale="92500" lnSpcReduction="20000"/>
          </a:bodyPr>
          <a:lstStyle/>
          <a:p>
            <a:fld id="{B6F15528-21DE-4FAA-801E-634DDDAF4B2B}" type="slidenum">
              <a:rPr lang="en-US" smtClean="0"/>
              <a:pPr/>
              <a:t>84</a:t>
            </a:fld>
            <a:endParaRPr lang="en-US"/>
          </a:p>
        </p:txBody>
      </p:sp>
    </p:spTree>
    <p:extLst>
      <p:ext uri="{BB962C8B-B14F-4D97-AF65-F5344CB8AC3E}">
        <p14:creationId xmlns:p14="http://schemas.microsoft.com/office/powerpoint/2010/main" val="4234522389"/>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Interview</a:t>
            </a:r>
            <a:endParaRPr lang="en-US" b="1" dirty="0"/>
          </a:p>
        </p:txBody>
      </p:sp>
      <p:pic>
        <p:nvPicPr>
          <p:cNvPr id="8194" name="Picture 2" descr="C:\Users\ACER\Desktop\ISSB Candidates\interview-tips.gif"/>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1842067" y="1457326"/>
            <a:ext cx="5459866" cy="509587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normAutofit fontScale="92500" lnSpcReduction="20000"/>
          </a:bodyPr>
          <a:lstStyle/>
          <a:p>
            <a:fld id="{B6F15528-21DE-4FAA-801E-634DDDAF4B2B}" type="slidenum">
              <a:rPr lang="en-US" smtClean="0"/>
              <a:pPr/>
              <a:t>85</a:t>
            </a:fld>
            <a:endParaRPr lang="en-US"/>
          </a:p>
        </p:txBody>
      </p:sp>
    </p:spTree>
    <p:extLst>
      <p:ext uri="{BB962C8B-B14F-4D97-AF65-F5344CB8AC3E}">
        <p14:creationId xmlns:p14="http://schemas.microsoft.com/office/powerpoint/2010/main" val="2902983532"/>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39896" y="2115312"/>
            <a:ext cx="5120640" cy="2304288"/>
          </a:xfrm>
        </p:spPr>
        <p:txBody>
          <a:bodyPr/>
          <a:lstStyle/>
          <a:p>
            <a:r>
              <a:rPr lang="en-US" b="1" dirty="0" smtClean="0"/>
              <a:t>A Small Story</a:t>
            </a:r>
            <a:br>
              <a:rPr lang="en-US" b="1" dirty="0" smtClean="0"/>
            </a:br>
            <a:r>
              <a:rPr lang="en-US" b="1" dirty="0" smtClean="0"/>
              <a:t>‘</a:t>
            </a:r>
            <a:r>
              <a:rPr lang="en-US" b="1" i="1" dirty="0" smtClean="0"/>
              <a:t>Building Your House</a:t>
            </a:r>
            <a:r>
              <a:rPr lang="en-US" b="1" dirty="0" smtClean="0"/>
              <a:t>’</a:t>
            </a:r>
            <a:endParaRPr lang="en-US" b="1" dirty="0"/>
          </a:p>
        </p:txBody>
      </p:sp>
      <p:sp>
        <p:nvSpPr>
          <p:cNvPr id="3" name="Slide Number Placeholder 2"/>
          <p:cNvSpPr>
            <a:spLocks noGrp="1"/>
          </p:cNvSpPr>
          <p:nvPr>
            <p:ph type="sldNum" sz="quarter" idx="12"/>
          </p:nvPr>
        </p:nvSpPr>
        <p:spPr/>
        <p:txBody>
          <a:bodyPr>
            <a:normAutofit fontScale="92500" lnSpcReduction="20000"/>
          </a:bodyPr>
          <a:lstStyle/>
          <a:p>
            <a:fld id="{B6F15528-21DE-4FAA-801E-634DDDAF4B2B}" type="slidenum">
              <a:rPr lang="en-US" smtClean="0"/>
              <a:pPr/>
              <a:t>86</a:t>
            </a:fld>
            <a:endParaRPr lang="en-US"/>
          </a:p>
        </p:txBody>
      </p:sp>
    </p:spTree>
    <p:extLst>
      <p:ext uri="{BB962C8B-B14F-4D97-AF65-F5344CB8AC3E}">
        <p14:creationId xmlns:p14="http://schemas.microsoft.com/office/powerpoint/2010/main" val="9026012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Content Placeholder 4"/>
          <p:cNvSpPr>
            <a:spLocks noGrp="1"/>
          </p:cNvSpPr>
          <p:nvPr>
            <p:ph idx="4294967295"/>
          </p:nvPr>
        </p:nvSpPr>
        <p:spPr>
          <a:xfrm>
            <a:off x="457200" y="76200"/>
            <a:ext cx="8229600" cy="5668963"/>
          </a:xfrm>
          <a:prstGeom prst="rect">
            <a:avLst/>
          </a:prstGeom>
        </p:spPr>
        <p:txBody>
          <a:bodyPr>
            <a:noAutofit/>
          </a:bodyPr>
          <a:lstStyle/>
          <a:p>
            <a:pPr algn="just"/>
            <a:r>
              <a:rPr lang="en-US" sz="2200" dirty="0"/>
              <a:t>This is a tale of three young men who went on a journey through life. The adventures they shared and the lessons of life they </a:t>
            </a:r>
            <a:r>
              <a:rPr lang="en-US" sz="2200" dirty="0" smtClean="0"/>
              <a:t>learned</a:t>
            </a:r>
            <a:endParaRPr lang="en-US" sz="2200" dirty="0"/>
          </a:p>
          <a:p>
            <a:pPr algn="just"/>
            <a:r>
              <a:rPr lang="en-US" sz="2200" dirty="0" smtClean="0"/>
              <a:t>Mike</a:t>
            </a:r>
            <a:r>
              <a:rPr lang="en-US" sz="2200" dirty="0"/>
              <a:t>, Mark and Jack were three young men who hung out together in </a:t>
            </a:r>
            <a:r>
              <a:rPr lang="en-US" sz="2200" b="1" dirty="0"/>
              <a:t>"No Goal Arcade."</a:t>
            </a:r>
            <a:r>
              <a:rPr lang="en-US" sz="2200" dirty="0"/>
              <a:t> Life was pretty much humdrum and activities they engaged in were far from exciting. As they hung out wasting time, they often peered out the window to the top of the mountain just outside the Arcade doors. The mountain was </a:t>
            </a:r>
            <a:r>
              <a:rPr lang="en-US" sz="2200" dirty="0" smtClean="0"/>
              <a:t>named </a:t>
            </a:r>
            <a:r>
              <a:rPr lang="en-US" sz="2200" b="1" dirty="0" smtClean="0"/>
              <a:t>Mount Destiny</a:t>
            </a:r>
            <a:endParaRPr lang="en-US" sz="2200" dirty="0"/>
          </a:p>
          <a:p>
            <a:pPr algn="just"/>
            <a:r>
              <a:rPr lang="en-US" sz="2200" dirty="0"/>
              <a:t>One day they decided to head out and climb the mountain. Without thought, they started hiking. They got to a </a:t>
            </a:r>
            <a:r>
              <a:rPr lang="en-US" sz="2200" b="1" dirty="0"/>
              <a:t>dead end</a:t>
            </a:r>
            <a:r>
              <a:rPr lang="en-US" sz="2200" dirty="0"/>
              <a:t> </a:t>
            </a:r>
            <a:r>
              <a:rPr lang="en-US" sz="2200" dirty="0" smtClean="0"/>
              <a:t>after few </a:t>
            </a:r>
            <a:r>
              <a:rPr lang="en-US" sz="2200" dirty="0"/>
              <a:t>hours </a:t>
            </a:r>
            <a:r>
              <a:rPr lang="en-US" sz="2200" dirty="0" smtClean="0"/>
              <a:t>of journey</a:t>
            </a:r>
            <a:r>
              <a:rPr lang="en-US" sz="2200" dirty="0"/>
              <a:t>. Not knowing what to do they headed back to No Goal </a:t>
            </a:r>
            <a:r>
              <a:rPr lang="en-US" sz="2200" dirty="0" smtClean="0"/>
              <a:t>Arcade and named that place as </a:t>
            </a:r>
            <a:r>
              <a:rPr lang="en-US" sz="2200" b="1" dirty="0" smtClean="0"/>
              <a:t>"Dead End.“</a:t>
            </a:r>
          </a:p>
          <a:p>
            <a:pPr algn="just"/>
            <a:r>
              <a:rPr lang="en-US" sz="2200" dirty="0"/>
              <a:t>Days past, even weeks and every day the mountain seemed to be calling them. They started talking to everyone about their dream of climbing Mount Destiny. And turned their dream into a goal. </a:t>
            </a:r>
            <a:r>
              <a:rPr lang="en-US" sz="2200" dirty="0" smtClean="0"/>
              <a:t>They </a:t>
            </a:r>
            <a:r>
              <a:rPr lang="en-US" sz="2200" b="1" dirty="0" smtClean="0"/>
              <a:t>planned</a:t>
            </a:r>
            <a:r>
              <a:rPr lang="en-US" sz="2200" dirty="0" smtClean="0"/>
              <a:t>, </a:t>
            </a:r>
            <a:r>
              <a:rPr lang="en-US" sz="2200" b="1" dirty="0" smtClean="0"/>
              <a:t>prepared</a:t>
            </a:r>
            <a:r>
              <a:rPr lang="en-US" sz="2200" dirty="0" smtClean="0"/>
              <a:t> and day </a:t>
            </a:r>
            <a:r>
              <a:rPr lang="en-US" sz="2200" dirty="0"/>
              <a:t>came </a:t>
            </a:r>
            <a:r>
              <a:rPr lang="en-US" sz="2200" dirty="0" smtClean="0"/>
              <a:t>when they were </a:t>
            </a:r>
            <a:r>
              <a:rPr lang="en-US" sz="2200" dirty="0"/>
              <a:t>ready to </a:t>
            </a:r>
            <a:r>
              <a:rPr lang="en-US" sz="2200" dirty="0" smtClean="0"/>
              <a:t>leave. </a:t>
            </a:r>
            <a:r>
              <a:rPr lang="en-US" sz="2200" dirty="0"/>
              <a:t>They said farewell to their many </a:t>
            </a:r>
            <a:r>
              <a:rPr lang="en-US" sz="2200" b="1" dirty="0"/>
              <a:t>"going nowhere friends"</a:t>
            </a:r>
            <a:r>
              <a:rPr lang="en-US" sz="2200" dirty="0"/>
              <a:t> at </a:t>
            </a:r>
            <a:r>
              <a:rPr lang="en-US" sz="2200" b="1" dirty="0"/>
              <a:t>No Goal Arcade</a:t>
            </a:r>
            <a:r>
              <a:rPr lang="en-US" sz="2200" dirty="0"/>
              <a:t> and off they </a:t>
            </a:r>
            <a:r>
              <a:rPr lang="en-US" sz="2200" dirty="0" smtClean="0"/>
              <a:t>went…</a:t>
            </a:r>
            <a:endParaRPr lang="en-US" sz="2200" dirty="0"/>
          </a:p>
        </p:txBody>
      </p:sp>
    </p:spTree>
    <p:extLst>
      <p:ext uri="{BB962C8B-B14F-4D97-AF65-F5344CB8AC3E}">
        <p14:creationId xmlns:p14="http://schemas.microsoft.com/office/powerpoint/2010/main" val="17637142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Content Placeholder 4"/>
          <p:cNvSpPr>
            <a:spLocks noGrp="1"/>
          </p:cNvSpPr>
          <p:nvPr>
            <p:ph idx="4294967295"/>
          </p:nvPr>
        </p:nvSpPr>
        <p:spPr>
          <a:xfrm>
            <a:off x="457200" y="533400"/>
            <a:ext cx="8229600" cy="5638800"/>
          </a:xfrm>
          <a:prstGeom prst="rect">
            <a:avLst/>
          </a:prstGeom>
        </p:spPr>
        <p:txBody>
          <a:bodyPr>
            <a:noAutofit/>
          </a:bodyPr>
          <a:lstStyle/>
          <a:p>
            <a:pPr algn="just"/>
            <a:r>
              <a:rPr lang="en-US" sz="2200" dirty="0" smtClean="0"/>
              <a:t>Weather cooperated first </a:t>
            </a:r>
            <a:r>
              <a:rPr lang="en-US" sz="2200" dirty="0"/>
              <a:t>couple days but then the wind and rain started. Every step got heavier and the progress they made each hour became next to nil. They made camp, and frustrated they climbed into their sleeping bags and went to </a:t>
            </a:r>
            <a:r>
              <a:rPr lang="en-US" sz="2200" dirty="0" smtClean="0"/>
              <a:t>sleep</a:t>
            </a:r>
            <a:endParaRPr lang="en-US" sz="2200" dirty="0"/>
          </a:p>
          <a:p>
            <a:pPr algn="just"/>
            <a:r>
              <a:rPr lang="en-US" sz="2200" dirty="0"/>
              <a:t>In the morning the sun broke through the clouds and Mike and Mark were excited to get going. Jack however was nowhere to be found. Where his sleeping bag had been the night before was a note. </a:t>
            </a:r>
            <a:r>
              <a:rPr lang="en-US" sz="2200" b="1" dirty="0"/>
              <a:t>"Guys, I'm going back to the arcade to my old friends. This climb is too much work and the weather is a pain. You can go on without me or you can join me back at the </a:t>
            </a:r>
            <a:r>
              <a:rPr lang="en-US" sz="2200" b="1" dirty="0" smtClean="0"/>
              <a:t>Arcade.”</a:t>
            </a:r>
          </a:p>
          <a:p>
            <a:pPr algn="just"/>
            <a:r>
              <a:rPr lang="en-US" sz="2200" dirty="0"/>
              <a:t>Mike and Mark were disappointed, however they were not detoured from their goal. The mountain peak was still there to conquer. The climb continued to be more difficult than they expected and Mark was getting weary. They cleared another rise in the terrain and </a:t>
            </a:r>
            <a:r>
              <a:rPr lang="en-US" sz="2200" dirty="0" smtClean="0"/>
              <a:t>before </a:t>
            </a:r>
            <a:r>
              <a:rPr lang="en-US" sz="2200" dirty="0"/>
              <a:t>them was a beautiful valley. Fish were jumping in the </a:t>
            </a:r>
            <a:r>
              <a:rPr lang="en-US" sz="2200" dirty="0" smtClean="0"/>
              <a:t>lake and </a:t>
            </a:r>
            <a:r>
              <a:rPr lang="en-US" sz="2200" dirty="0"/>
              <a:t>wild life was all around them. The valley, according to the map, was called "</a:t>
            </a:r>
            <a:r>
              <a:rPr lang="en-US" sz="2200" b="1" dirty="0"/>
              <a:t>Good Enough Valley</a:t>
            </a:r>
            <a:r>
              <a:rPr lang="en-US" sz="2200" dirty="0"/>
              <a:t>."</a:t>
            </a:r>
          </a:p>
          <a:p>
            <a:pPr algn="just"/>
            <a:endParaRPr lang="en-US" sz="2200" b="1" dirty="0" smtClean="0"/>
          </a:p>
          <a:p>
            <a:pPr algn="just"/>
            <a:endParaRPr lang="en-US" sz="2200" b="1" dirty="0"/>
          </a:p>
        </p:txBody>
      </p:sp>
    </p:spTree>
    <p:extLst>
      <p:ext uri="{BB962C8B-B14F-4D97-AF65-F5344CB8AC3E}">
        <p14:creationId xmlns:p14="http://schemas.microsoft.com/office/powerpoint/2010/main" val="26037574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Content Placeholder 4"/>
          <p:cNvSpPr>
            <a:spLocks noGrp="1"/>
          </p:cNvSpPr>
          <p:nvPr>
            <p:ph idx="4294967295"/>
          </p:nvPr>
        </p:nvSpPr>
        <p:spPr>
          <a:xfrm>
            <a:off x="457200" y="76200"/>
            <a:ext cx="8229600" cy="6126163"/>
          </a:xfrm>
          <a:prstGeom prst="rect">
            <a:avLst/>
          </a:prstGeom>
        </p:spPr>
        <p:txBody>
          <a:bodyPr>
            <a:noAutofit/>
          </a:bodyPr>
          <a:lstStyle/>
          <a:p>
            <a:pPr algn="just"/>
            <a:r>
              <a:rPr lang="en-US" sz="2200" dirty="0" smtClean="0"/>
              <a:t>They </a:t>
            </a:r>
            <a:r>
              <a:rPr lang="en-US" sz="2200" dirty="0"/>
              <a:t>made camp and decided to take it easy a few days. </a:t>
            </a:r>
            <a:r>
              <a:rPr lang="en-US" sz="2200" dirty="0" smtClean="0"/>
              <a:t>Finally </a:t>
            </a:r>
            <a:r>
              <a:rPr lang="en-US" sz="2200" dirty="0"/>
              <a:t>after just a few days Mike got restless. </a:t>
            </a:r>
            <a:r>
              <a:rPr lang="en-US" sz="2200" dirty="0" smtClean="0"/>
              <a:t>He </a:t>
            </a:r>
            <a:r>
              <a:rPr lang="en-US" sz="2200" dirty="0"/>
              <a:t>informed Mark that in the morning they would break camp and carry on. Mark however said he was satisfied </a:t>
            </a:r>
            <a:r>
              <a:rPr lang="en-US" sz="2200" dirty="0" smtClean="0"/>
              <a:t>in </a:t>
            </a:r>
            <a:r>
              <a:rPr lang="en-US" sz="2200" dirty="0"/>
              <a:t>"</a:t>
            </a:r>
            <a:r>
              <a:rPr lang="en-US" sz="2200" b="1" dirty="0"/>
              <a:t>Good Enough </a:t>
            </a:r>
            <a:r>
              <a:rPr lang="en-US" sz="2200" b="1" dirty="0" smtClean="0"/>
              <a:t>Valley</a:t>
            </a:r>
            <a:r>
              <a:rPr lang="en-US" sz="2200" dirty="0" smtClean="0"/>
              <a:t>” and had </a:t>
            </a:r>
            <a:r>
              <a:rPr lang="en-US" sz="2200" dirty="0"/>
              <a:t>no intention of pushing any further. </a:t>
            </a:r>
            <a:r>
              <a:rPr lang="en-US" sz="2200" b="1" dirty="0"/>
              <a:t>Good Enough Valley</a:t>
            </a:r>
            <a:r>
              <a:rPr lang="en-US" sz="2200" dirty="0"/>
              <a:t> was </a:t>
            </a:r>
            <a:r>
              <a:rPr lang="en-US" sz="2200" b="1" dirty="0"/>
              <a:t>good enough</a:t>
            </a:r>
            <a:r>
              <a:rPr lang="en-US" sz="2200" dirty="0"/>
              <a:t> for him.</a:t>
            </a:r>
          </a:p>
          <a:p>
            <a:pPr algn="just"/>
            <a:r>
              <a:rPr lang="en-US" sz="2200" dirty="0"/>
              <a:t>Mike went on alone. He climbed some of the most difficult rock walls, went around some huge </a:t>
            </a:r>
            <a:r>
              <a:rPr lang="en-US" sz="2200" dirty="0" smtClean="0"/>
              <a:t>boulders. Bleeding </a:t>
            </a:r>
            <a:r>
              <a:rPr lang="en-US" sz="2200" dirty="0"/>
              <a:t>from both his knees and grabbing onto rocks with cold scraped fingers, he kept going without the thought of turning back. He was determined to make it to the top, and </a:t>
            </a:r>
            <a:r>
              <a:rPr lang="en-US" sz="2200" b="1" dirty="0"/>
              <a:t>that is exactly what he </a:t>
            </a:r>
            <a:r>
              <a:rPr lang="en-US" sz="2200" b="1" dirty="0" smtClean="0"/>
              <a:t>did</a:t>
            </a:r>
          </a:p>
          <a:p>
            <a:pPr algn="just"/>
            <a:r>
              <a:rPr lang="en-US" sz="2200" dirty="0"/>
              <a:t>Years later Mike, Mark and Jack met in a place called the </a:t>
            </a:r>
            <a:r>
              <a:rPr lang="en-US" sz="2200" b="1" dirty="0"/>
              <a:t>here after</a:t>
            </a:r>
            <a:r>
              <a:rPr lang="en-US" sz="2200" dirty="0"/>
              <a:t>. Mark and Jack went to Mike and asked him to tell them about the rest of the journey up to the Mount </a:t>
            </a:r>
            <a:r>
              <a:rPr lang="en-US" sz="2200" dirty="0" smtClean="0"/>
              <a:t>Destiny</a:t>
            </a:r>
          </a:p>
          <a:p>
            <a:pPr algn="just"/>
            <a:r>
              <a:rPr lang="en-US" sz="2200" dirty="0"/>
              <a:t>Mike smiled and said - Friends it is not the journey that really mattered, it is what I learned along the way. When we were all hanging out at </a:t>
            </a:r>
            <a:r>
              <a:rPr lang="en-US" sz="2200" b="1" i="1" dirty="0"/>
              <a:t>No Goal Arcade we had no dreams and thus no goals</a:t>
            </a:r>
            <a:r>
              <a:rPr lang="en-US" sz="2200" dirty="0"/>
              <a:t>. I know now one needs to </a:t>
            </a:r>
            <a:r>
              <a:rPr lang="en-US" sz="2200" b="1" i="1" dirty="0"/>
              <a:t>have a dream</a:t>
            </a:r>
            <a:r>
              <a:rPr lang="en-US" sz="2200" dirty="0"/>
              <a:t> and </a:t>
            </a:r>
            <a:r>
              <a:rPr lang="en-US" sz="2200" b="1" i="1" dirty="0"/>
              <a:t>make that dream a goal</a:t>
            </a:r>
            <a:r>
              <a:rPr lang="en-US" sz="2200" dirty="0"/>
              <a:t> and </a:t>
            </a:r>
            <a:r>
              <a:rPr lang="en-US" sz="2200" dirty="0" smtClean="0"/>
              <a:t>also </a:t>
            </a:r>
            <a:r>
              <a:rPr lang="en-US" sz="2200" b="1" i="1" dirty="0" smtClean="0"/>
              <a:t>dream BIG</a:t>
            </a:r>
            <a:endParaRPr lang="en-US" sz="2200" dirty="0"/>
          </a:p>
        </p:txBody>
      </p:sp>
    </p:spTree>
    <p:extLst>
      <p:ext uri="{BB962C8B-B14F-4D97-AF65-F5344CB8AC3E}">
        <p14:creationId xmlns:p14="http://schemas.microsoft.com/office/powerpoint/2010/main" val="12432722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History of Pakistan Army</a:t>
            </a:r>
            <a:endParaRPr lang="en-US" b="1" dirty="0"/>
          </a:p>
        </p:txBody>
      </p:sp>
      <p:sp>
        <p:nvSpPr>
          <p:cNvPr id="3" name="Content Placeholder 2"/>
          <p:cNvSpPr>
            <a:spLocks noGrp="1"/>
          </p:cNvSpPr>
          <p:nvPr>
            <p:ph sz="quarter" idx="13"/>
          </p:nvPr>
        </p:nvSpPr>
        <p:spPr/>
        <p:txBody>
          <a:bodyPr>
            <a:normAutofit/>
          </a:bodyPr>
          <a:lstStyle/>
          <a:p>
            <a:pPr>
              <a:buFont typeface="Wingdings" pitchFamily="2" charset="2"/>
              <a:buChar char="§"/>
            </a:pPr>
            <a:r>
              <a:rPr lang="en-US" sz="2400" dirty="0" smtClean="0"/>
              <a:t>Founded on 14 August 1947</a:t>
            </a:r>
          </a:p>
          <a:p>
            <a:pPr>
              <a:buFont typeface="Wingdings" pitchFamily="2" charset="2"/>
              <a:buChar char="§"/>
            </a:pPr>
            <a:r>
              <a:rPr lang="en-US" sz="2400" b="1" u="sng" dirty="0" smtClean="0"/>
              <a:t>Size</a:t>
            </a:r>
          </a:p>
          <a:p>
            <a:pPr lvl="1">
              <a:buFont typeface="Wingdings" pitchFamily="2" charset="2"/>
              <a:buChar char="§"/>
            </a:pPr>
            <a:r>
              <a:rPr lang="en-US" sz="2400" dirty="0" smtClean="0"/>
              <a:t>Active Troops	-	550,000</a:t>
            </a:r>
          </a:p>
          <a:p>
            <a:pPr lvl="1">
              <a:buFont typeface="Wingdings" pitchFamily="2" charset="2"/>
              <a:buChar char="§"/>
            </a:pPr>
            <a:r>
              <a:rPr lang="en-US" sz="2400" dirty="0" smtClean="0"/>
              <a:t>Reserves		-	500,000</a:t>
            </a:r>
          </a:p>
          <a:p>
            <a:pPr>
              <a:buFont typeface="Wingdings" pitchFamily="2" charset="2"/>
              <a:buChar char="§"/>
            </a:pPr>
            <a:r>
              <a:rPr lang="en-US" sz="2400" dirty="0" smtClean="0"/>
              <a:t>Motto</a:t>
            </a:r>
          </a:p>
        </p:txBody>
      </p:sp>
      <p:sp>
        <p:nvSpPr>
          <p:cNvPr id="4" name="TextBox 3"/>
          <p:cNvSpPr txBox="1"/>
          <p:nvPr/>
        </p:nvSpPr>
        <p:spPr>
          <a:xfrm>
            <a:off x="1839638" y="4572000"/>
            <a:ext cx="947695" cy="523220"/>
          </a:xfrm>
          <a:prstGeom prst="rect">
            <a:avLst/>
          </a:prstGeom>
          <a:noFill/>
        </p:spPr>
        <p:txBody>
          <a:bodyPr wrap="none" rtlCol="0">
            <a:spAutoFit/>
          </a:bodyPr>
          <a:lstStyle/>
          <a:p>
            <a:r>
              <a:rPr lang="en-US" sz="2800" dirty="0" err="1" smtClean="0"/>
              <a:t>Iman</a:t>
            </a:r>
            <a:endParaRPr lang="en-US" sz="2800" dirty="0"/>
          </a:p>
        </p:txBody>
      </p:sp>
      <p:sp>
        <p:nvSpPr>
          <p:cNvPr id="7" name="TextBox 6"/>
          <p:cNvSpPr txBox="1"/>
          <p:nvPr/>
        </p:nvSpPr>
        <p:spPr>
          <a:xfrm>
            <a:off x="6402626" y="4572000"/>
            <a:ext cx="1182118" cy="523220"/>
          </a:xfrm>
          <a:prstGeom prst="rect">
            <a:avLst/>
          </a:prstGeom>
          <a:noFill/>
        </p:spPr>
        <p:txBody>
          <a:bodyPr wrap="none" rtlCol="0">
            <a:spAutoFit/>
          </a:bodyPr>
          <a:lstStyle/>
          <a:p>
            <a:r>
              <a:rPr lang="en-US" sz="2800" dirty="0" err="1" smtClean="0"/>
              <a:t>Taqwa</a:t>
            </a:r>
            <a:endParaRPr lang="en-US" sz="2800" dirty="0"/>
          </a:p>
        </p:txBody>
      </p:sp>
      <p:sp>
        <p:nvSpPr>
          <p:cNvPr id="8" name="TextBox 7"/>
          <p:cNvSpPr txBox="1"/>
          <p:nvPr/>
        </p:nvSpPr>
        <p:spPr>
          <a:xfrm>
            <a:off x="3175106" y="6248400"/>
            <a:ext cx="2805576" cy="523220"/>
          </a:xfrm>
          <a:prstGeom prst="rect">
            <a:avLst/>
          </a:prstGeom>
          <a:noFill/>
        </p:spPr>
        <p:txBody>
          <a:bodyPr wrap="none" rtlCol="0">
            <a:spAutoFit/>
          </a:bodyPr>
          <a:lstStyle/>
          <a:p>
            <a:r>
              <a:rPr lang="en-US" sz="2800" dirty="0" smtClean="0"/>
              <a:t>Jihad Fi </a:t>
            </a:r>
            <a:r>
              <a:rPr lang="en-US" sz="2800" dirty="0" err="1" smtClean="0"/>
              <a:t>Sabillillah</a:t>
            </a:r>
            <a:endParaRPr lang="en-US" sz="2800" dirty="0"/>
          </a:p>
        </p:txBody>
      </p:sp>
      <p:pic>
        <p:nvPicPr>
          <p:cNvPr id="4099" name="Picture 3" descr="C:\Users\ACER\Desktop\ISSB Candidates\imagesCAEEO72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66971" y="3398508"/>
            <a:ext cx="2813712" cy="281371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9" name="Slide Number Placeholder 8"/>
          <p:cNvSpPr>
            <a:spLocks noGrp="1"/>
          </p:cNvSpPr>
          <p:nvPr>
            <p:ph type="sldNum" sz="quarter" idx="12"/>
          </p:nvPr>
        </p:nvSpPr>
        <p:spPr/>
        <p:txBody>
          <a:bodyPr>
            <a:normAutofit fontScale="92500" lnSpcReduction="20000"/>
          </a:bodyPr>
          <a:lstStyle/>
          <a:p>
            <a:fld id="{B6F15528-21DE-4FAA-801E-634DDDAF4B2B}" type="slidenum">
              <a:rPr lang="en-US" smtClean="0"/>
              <a:pPr/>
              <a:t>9</a:t>
            </a:fld>
            <a:endParaRPr lang="en-US"/>
          </a:p>
        </p:txBody>
      </p:sp>
    </p:spTree>
    <p:extLst>
      <p:ext uri="{BB962C8B-B14F-4D97-AF65-F5344CB8AC3E}">
        <p14:creationId xmlns:p14="http://schemas.microsoft.com/office/powerpoint/2010/main" val="1546377929"/>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Content Placeholder 4"/>
          <p:cNvSpPr>
            <a:spLocks noGrp="1"/>
          </p:cNvSpPr>
          <p:nvPr>
            <p:ph idx="4294967295"/>
          </p:nvPr>
        </p:nvSpPr>
        <p:spPr>
          <a:xfrm>
            <a:off x="457200" y="46037"/>
            <a:ext cx="8229600" cy="6049963"/>
          </a:xfrm>
          <a:prstGeom prst="rect">
            <a:avLst/>
          </a:prstGeom>
        </p:spPr>
        <p:txBody>
          <a:bodyPr>
            <a:noAutofit/>
          </a:bodyPr>
          <a:lstStyle/>
          <a:p>
            <a:pPr algn="just"/>
            <a:r>
              <a:rPr lang="en-US" sz="2200" dirty="0" smtClean="0"/>
              <a:t>Then</a:t>
            </a:r>
            <a:r>
              <a:rPr lang="en-US" sz="2200" dirty="0"/>
              <a:t>, when we hit dead end canyon, the first time we attempted the climb. From that experience I learned </a:t>
            </a:r>
            <a:r>
              <a:rPr lang="en-US" sz="2200" b="1" i="1" dirty="0"/>
              <a:t>"If you fail to </a:t>
            </a:r>
            <a:r>
              <a:rPr lang="en-US" sz="2200" b="1" i="1" dirty="0" smtClean="0"/>
              <a:t>plan, </a:t>
            </a:r>
            <a:r>
              <a:rPr lang="en-US" sz="2200" b="1" i="1" dirty="0"/>
              <a:t>you plan to fail."</a:t>
            </a:r>
            <a:r>
              <a:rPr lang="en-US" sz="2200" dirty="0"/>
              <a:t> </a:t>
            </a:r>
          </a:p>
          <a:p>
            <a:pPr algn="just"/>
            <a:r>
              <a:rPr lang="en-US" sz="2200" dirty="0"/>
              <a:t>The second time we set out we had both a goal and a plan, but Jack you never understood that </a:t>
            </a:r>
            <a:r>
              <a:rPr lang="en-US" sz="2200" b="1" i="1" dirty="0"/>
              <a:t>"when the going gets tough, the tough get going</a:t>
            </a:r>
            <a:r>
              <a:rPr lang="en-US" sz="2200" b="1" i="1" dirty="0" smtClean="0"/>
              <a:t>.“</a:t>
            </a:r>
          </a:p>
          <a:p>
            <a:pPr algn="just"/>
            <a:r>
              <a:rPr lang="en-US" sz="2200" dirty="0"/>
              <a:t>Mark - we had fun in Good Enough Valley didn't we? But you stayed there and never finished the climb. From watching you I learned that </a:t>
            </a:r>
            <a:r>
              <a:rPr lang="en-US" sz="2200" b="1" i="1" dirty="0"/>
              <a:t>"if you settle for second best that is all you will ever be or have." </a:t>
            </a:r>
          </a:p>
          <a:p>
            <a:pPr algn="just"/>
            <a:r>
              <a:rPr lang="en-US" sz="2200" dirty="0"/>
              <a:t>I went on alone through the hardest part of the climb. It was clear to me that </a:t>
            </a:r>
            <a:r>
              <a:rPr lang="en-US" sz="2200" b="1" i="1" dirty="0"/>
              <a:t>"Quitters Never Win and Winners Never Quit,"</a:t>
            </a:r>
            <a:r>
              <a:rPr lang="en-US" sz="2200" dirty="0"/>
              <a:t> and by choice I </a:t>
            </a:r>
            <a:r>
              <a:rPr lang="en-US" sz="2200" dirty="0" err="1"/>
              <a:t>chosed</a:t>
            </a:r>
            <a:r>
              <a:rPr lang="en-US" sz="2200" dirty="0"/>
              <a:t> to win and so I did. But now that we are here, there is still one more lesson I learned that is very powerful. </a:t>
            </a:r>
            <a:r>
              <a:rPr lang="en-US" sz="2200" b="1" dirty="0"/>
              <a:t>"There is </a:t>
            </a:r>
            <a:r>
              <a:rPr lang="en-US" sz="2200" b="1" dirty="0" smtClean="0"/>
              <a:t>Never a </a:t>
            </a:r>
            <a:r>
              <a:rPr lang="en-US" sz="2200" b="1" dirty="0"/>
              <a:t>End to Learning, Only New Beginnings."</a:t>
            </a:r>
          </a:p>
          <a:p>
            <a:pPr algn="just"/>
            <a:r>
              <a:rPr lang="en-US" sz="2200" dirty="0"/>
              <a:t>With that statement he turned to his two friends from another time and said with the confidence of the old man...... </a:t>
            </a:r>
            <a:r>
              <a:rPr lang="en-US" sz="2200" b="1" dirty="0"/>
              <a:t>"Lets begin</a:t>
            </a:r>
            <a:r>
              <a:rPr lang="en-US" sz="2200" b="1" dirty="0" smtClean="0"/>
              <a:t>"</a:t>
            </a:r>
            <a:endParaRPr lang="en-US" sz="2200" b="1" dirty="0"/>
          </a:p>
        </p:txBody>
      </p:sp>
    </p:spTree>
    <p:extLst>
      <p:ext uri="{BB962C8B-B14F-4D97-AF65-F5344CB8AC3E}">
        <p14:creationId xmlns:p14="http://schemas.microsoft.com/office/powerpoint/2010/main" val="3064634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14890" t="22764" r="34043" b="25000"/>
          <a:stretch/>
        </p:blipFill>
        <p:spPr bwMode="auto">
          <a:xfrm>
            <a:off x="304800" y="304800"/>
            <a:ext cx="8462575" cy="624840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771399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6213" t="29294" r="34706" b="35353"/>
          <a:stretch/>
        </p:blipFill>
        <p:spPr bwMode="auto">
          <a:xfrm>
            <a:off x="340799" y="634624"/>
            <a:ext cx="8463145" cy="556260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397209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739896" y="2255520"/>
            <a:ext cx="5120640" cy="2545080"/>
          </a:xfrm>
        </p:spPr>
        <p:txBody>
          <a:bodyPr>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8000" b="1" cap="none" dirty="0" smtClean="0">
                <a:ln w="11430"/>
                <a:effectLst>
                  <a:glow rad="228600">
                    <a:schemeClr val="accent4">
                      <a:satMod val="175000"/>
                      <a:alpha val="40000"/>
                    </a:schemeClr>
                  </a:glow>
                  <a:outerShdw blurRad="50800" dist="39000" dir="5460000" algn="tl">
                    <a:srgbClr val="000000">
                      <a:alpha val="38000"/>
                    </a:srgbClr>
                  </a:outerShdw>
                </a:effectLst>
              </a:rPr>
              <a:t>Have Faith in Allah</a:t>
            </a:r>
            <a:endParaRPr lang="en-US" sz="8000" b="1" cap="none" dirty="0">
              <a:ln w="11430"/>
              <a:effectLst>
                <a:glow rad="228600">
                  <a:schemeClr val="accent4">
                    <a:satMod val="175000"/>
                    <a:alpha val="40000"/>
                  </a:schemeClr>
                </a:glow>
                <a:outerShdw blurRad="50800" dist="39000" dir="5460000" algn="tl">
                  <a:srgbClr val="000000">
                    <a:alpha val="38000"/>
                  </a:srgbClr>
                </a:outerShdw>
              </a:effectLst>
            </a:endParaRPr>
          </a:p>
        </p:txBody>
      </p:sp>
      <p:sp>
        <p:nvSpPr>
          <p:cNvPr id="3" name="Slide Number Placeholder 2"/>
          <p:cNvSpPr>
            <a:spLocks noGrp="1"/>
          </p:cNvSpPr>
          <p:nvPr>
            <p:ph type="sldNum" sz="quarter" idx="12"/>
          </p:nvPr>
        </p:nvSpPr>
        <p:spPr/>
        <p:txBody>
          <a:bodyPr>
            <a:normAutofit fontScale="92500" lnSpcReduction="20000"/>
          </a:bodyPr>
          <a:lstStyle/>
          <a:p>
            <a:fld id="{B6F15528-21DE-4FAA-801E-634DDDAF4B2B}" type="slidenum">
              <a:rPr lang="en-US" smtClean="0"/>
              <a:pPr/>
              <a:t>93</a:t>
            </a:fld>
            <a:endParaRPr lang="en-US"/>
          </a:p>
        </p:txBody>
      </p:sp>
    </p:spTree>
    <p:extLst>
      <p:ext uri="{BB962C8B-B14F-4D97-AF65-F5344CB8AC3E}">
        <p14:creationId xmlns:p14="http://schemas.microsoft.com/office/powerpoint/2010/main" val="3561715109"/>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925704" y="2985448"/>
            <a:ext cx="2387192" cy="769441"/>
          </a:xfrm>
          <a:prstGeom prst="rect">
            <a:avLst/>
          </a:prstGeom>
          <a:noFill/>
        </p:spPr>
        <p:txBody>
          <a:bodyPr wrap="none" rtlCol="0">
            <a:spAutoFit/>
          </a:bodyPr>
          <a:lstStyle/>
          <a:p>
            <a:r>
              <a:rPr lang="en-US" sz="4400" b="1" dirty="0" smtClean="0">
                <a:latin typeface="Monotype Corsiva" pitchFamily="66" charset="0"/>
              </a:rPr>
              <a:t>Thank You</a:t>
            </a:r>
            <a:endParaRPr lang="en-US" sz="4400" b="1" dirty="0">
              <a:latin typeface="Monotype Corsiva" pitchFamily="66" charset="0"/>
            </a:endParaRPr>
          </a:p>
        </p:txBody>
      </p:sp>
      <p:sp>
        <p:nvSpPr>
          <p:cNvPr id="3" name="Slide Number Placeholder 2"/>
          <p:cNvSpPr>
            <a:spLocks noGrp="1"/>
          </p:cNvSpPr>
          <p:nvPr>
            <p:ph type="sldNum" sz="quarter" idx="12"/>
          </p:nvPr>
        </p:nvSpPr>
        <p:spPr/>
        <p:txBody>
          <a:bodyPr>
            <a:normAutofit fontScale="92500" lnSpcReduction="20000"/>
          </a:bodyPr>
          <a:lstStyle/>
          <a:p>
            <a:fld id="{B6F15528-21DE-4FAA-801E-634DDDAF4B2B}" type="slidenum">
              <a:rPr lang="en-US" smtClean="0"/>
              <a:pPr/>
              <a:t>94</a:t>
            </a:fld>
            <a:endParaRPr lang="en-US"/>
          </a:p>
        </p:txBody>
      </p:sp>
    </p:spTree>
    <p:extLst>
      <p:ext uri="{BB962C8B-B14F-4D97-AF65-F5344CB8AC3E}">
        <p14:creationId xmlns:p14="http://schemas.microsoft.com/office/powerpoint/2010/main" val="356171510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ho">
  <a:themeElements>
    <a:clrScheme name="SOHO">
      <a:dk1>
        <a:srgbClr val="2E2224"/>
      </a:dk1>
      <a:lt1>
        <a:sysClr val="window" lastClr="FFFFFF"/>
      </a:lt1>
      <a:dk2>
        <a:srgbClr val="48231E"/>
      </a:dk2>
      <a:lt2>
        <a:srgbClr val="CBD8DD"/>
      </a:lt2>
      <a:accent1>
        <a:srgbClr val="61625E"/>
      </a:accent1>
      <a:accent2>
        <a:srgbClr val="964D2C"/>
      </a:accent2>
      <a:accent3>
        <a:srgbClr val="66553E"/>
      </a:accent3>
      <a:accent4>
        <a:srgbClr val="848058"/>
      </a:accent4>
      <a:accent5>
        <a:srgbClr val="AFA14B"/>
      </a:accent5>
      <a:accent6>
        <a:srgbClr val="AD7D4D"/>
      </a:accent6>
      <a:hlink>
        <a:srgbClr val="FFDE66"/>
      </a:hlink>
      <a:folHlink>
        <a:srgbClr val="C0AEBC"/>
      </a:folHlink>
    </a:clrScheme>
    <a:fontScheme name="SOHO">
      <a:majorFont>
        <a:latin typeface="Candara"/>
        <a:ea typeface=""/>
        <a:cs typeface=""/>
        <a:font script="Jpan" typeface="ＭＳ Ｐゴシック"/>
        <a:font script="Hang" typeface="HY견명조"/>
        <a:font script="Hans" typeface="华文新魏"/>
        <a:font script="Hant" typeface="新細明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ＭＳ Ｐゴシック"/>
        <a:font script="Hang" typeface="HY견명조"/>
        <a:font script="Hans" typeface="华文楷体"/>
        <a:font script="Hant" typeface="新細明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OHO">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7000"/>
                <a:satMod val="150000"/>
              </a:schemeClr>
            </a:gs>
            <a:gs pos="30000">
              <a:schemeClr val="phClr">
                <a:shade val="94000"/>
                <a:satMod val="130000"/>
              </a:schemeClr>
            </a:gs>
            <a:gs pos="45000">
              <a:schemeClr val="phClr">
                <a:shade val="100000"/>
                <a:satMod val="120000"/>
              </a:schemeClr>
            </a:gs>
            <a:gs pos="55000">
              <a:schemeClr val="phClr">
                <a:shade val="100000"/>
                <a:satMod val="118000"/>
              </a:schemeClr>
            </a:gs>
            <a:gs pos="73000">
              <a:schemeClr val="phClr">
                <a:shade val="94000"/>
                <a:satMod val="130000"/>
              </a:schemeClr>
            </a:gs>
            <a:gs pos="100000">
              <a:schemeClr val="phClr">
                <a:shade val="67000"/>
                <a:satMod val="150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2700000" algn="br" rotWithShape="0">
              <a:srgbClr val="000000">
                <a:alpha val="40000"/>
              </a:srgbClr>
            </a:outerShdw>
          </a:effectLst>
        </a:effectStyle>
        <a:effectStyle>
          <a:effectLst>
            <a:outerShdw blurRad="50800" dist="38100" dir="2700000" algn="br" rotWithShape="0">
              <a:srgbClr val="000000">
                <a:alpha val="40000"/>
              </a:srgbClr>
            </a:outerShdw>
          </a:effectLst>
        </a:effectStyle>
        <a:effectStyle>
          <a:effectLst>
            <a:outerShdw blurRad="50800" dist="38100" dir="2700000" algn="br" rotWithShape="0">
              <a:srgbClr val="000000">
                <a:alpha val="40000"/>
              </a:srgbClr>
            </a:outerShdw>
          </a:effectLst>
          <a:scene3d>
            <a:camera prst="orthographicFront">
              <a:rot lat="0" lon="0" rev="0"/>
            </a:camera>
            <a:lightRig rig="threePt" dir="t">
              <a:rot lat="0" lon="0" rev="2700000"/>
            </a:lightRig>
          </a:scene3d>
          <a:sp3d contourW="19050">
            <a:bevelT w="31750" h="38100"/>
            <a:contourClr>
              <a:schemeClr val="phClr">
                <a:shade val="15000"/>
                <a:satMod val="110000"/>
              </a:schemeClr>
            </a:contourClr>
          </a:sp3d>
        </a:effectStyle>
      </a:effectStyleLst>
      <a:bgFillStyleLst>
        <a:solidFill>
          <a:schemeClr val="phClr"/>
        </a:solidFill>
        <a:gradFill rotWithShape="1">
          <a:gsLst>
            <a:gs pos="0">
              <a:schemeClr val="phClr">
                <a:tint val="64000"/>
                <a:satMod val="210000"/>
              </a:schemeClr>
            </a:gs>
            <a:gs pos="40000">
              <a:schemeClr val="phClr">
                <a:tint val="72000"/>
                <a:shade val="99000"/>
                <a:satMod val="200000"/>
              </a:schemeClr>
            </a:gs>
            <a:gs pos="100000">
              <a:schemeClr val="phClr">
                <a:tint val="100000"/>
                <a:shade val="30000"/>
                <a:alpha val="100000"/>
                <a:satMod val="175000"/>
                <a:lumMod val="100000"/>
              </a:schemeClr>
            </a:gs>
          </a:gsLst>
          <a:path path="circle">
            <a:fillToRect l="50000" t="-80000" r="50000" b="180000"/>
          </a:path>
        </a:gradFill>
        <a:blipFill rotWithShape="1">
          <a:blip xmlns:r="http://schemas.openxmlformats.org/officeDocument/2006/relationships" r:embed="rId1">
            <a:duotone>
              <a:schemeClr val="phClr">
                <a:tint val="86000"/>
                <a:alpha val="90000"/>
              </a:schemeClr>
              <a:schemeClr val="phClr">
                <a:shade val="49000"/>
                <a:satMod val="12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TC101790493[[fn=SOHO]]</Template>
  <TotalTime>2388</TotalTime>
  <Words>4309</Words>
  <Application>Microsoft Office PowerPoint</Application>
  <PresentationFormat>On-screen Show (4:3)</PresentationFormat>
  <Paragraphs>619</Paragraphs>
  <Slides>94</Slides>
  <Notes>1</Notes>
  <HiddenSlides>4</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94</vt:i4>
      </vt:variant>
    </vt:vector>
  </HeadingPairs>
  <TitlesOfParts>
    <vt:vector size="103" baseType="lpstr">
      <vt:lpstr>Arial</vt:lpstr>
      <vt:lpstr>Calibri</vt:lpstr>
      <vt:lpstr>Candara</vt:lpstr>
      <vt:lpstr>Courier New</vt:lpstr>
      <vt:lpstr>Monotype Corsiva</vt:lpstr>
      <vt:lpstr>Tahoma</vt:lpstr>
      <vt:lpstr>Tunga</vt:lpstr>
      <vt:lpstr>Wingdings</vt:lpstr>
      <vt:lpstr>Soho</vt:lpstr>
      <vt:lpstr>TRAINING SEMINAR</vt:lpstr>
      <vt:lpstr>PowerPoint Presentation</vt:lpstr>
      <vt:lpstr>INTRODUCTION</vt:lpstr>
      <vt:lpstr>Introduction</vt:lpstr>
      <vt:lpstr>Introduction</vt:lpstr>
      <vt:lpstr>Aim</vt:lpstr>
      <vt:lpstr>Sequence</vt:lpstr>
      <vt:lpstr>OVERVIEW OF PAKISTAN ARMY</vt:lpstr>
      <vt:lpstr>History of Pakistan Army</vt:lpstr>
      <vt:lpstr>History of Pakistan Army</vt:lpstr>
      <vt:lpstr>Mission Statement</vt:lpstr>
      <vt:lpstr>History of Pakistan Army</vt:lpstr>
      <vt:lpstr>History of Pakistan Army</vt:lpstr>
      <vt:lpstr>History of Pakistan Army</vt:lpstr>
      <vt:lpstr>Role of Armed Forces in Nation Building</vt:lpstr>
      <vt:lpstr>RANK STRUCTURE</vt:lpstr>
      <vt:lpstr>Rank Structure</vt:lpstr>
      <vt:lpstr>Rank Structure</vt:lpstr>
      <vt:lpstr>Arms</vt:lpstr>
      <vt:lpstr>Services</vt:lpstr>
      <vt:lpstr>Orgs</vt:lpstr>
      <vt:lpstr>Honors and awards</vt:lpstr>
      <vt:lpstr>Gallantry Awards</vt:lpstr>
      <vt:lpstr>Other Awards</vt:lpstr>
      <vt:lpstr>Requirements at issb</vt:lpstr>
      <vt:lpstr>Arrival</vt:lpstr>
      <vt:lpstr>Arrival</vt:lpstr>
      <vt:lpstr>Arrival</vt:lpstr>
      <vt:lpstr>Boarding and Lodging</vt:lpstr>
      <vt:lpstr>Clothing</vt:lpstr>
      <vt:lpstr>Clothing</vt:lpstr>
      <vt:lpstr>Documents Required</vt:lpstr>
      <vt:lpstr>Documents Required</vt:lpstr>
      <vt:lpstr>Medical Facilities</vt:lpstr>
      <vt:lpstr>Other Facilities</vt:lpstr>
      <vt:lpstr>Prohibited Items</vt:lpstr>
      <vt:lpstr>Miscellaneous</vt:lpstr>
      <vt:lpstr>Miscellaneous</vt:lpstr>
      <vt:lpstr>ISSB TESTS</vt:lpstr>
      <vt:lpstr>TESTING PROGRAM</vt:lpstr>
      <vt:lpstr>Day 1 - Reporting Day</vt:lpstr>
      <vt:lpstr>Day 2 - Testing Day</vt:lpstr>
      <vt:lpstr>Day 3 - GTO’s Day</vt:lpstr>
      <vt:lpstr>Day 4 - GTO’s Day</vt:lpstr>
      <vt:lpstr>Day 5 - Conference Day</vt:lpstr>
      <vt:lpstr>Day 1 - REPORTING DAY</vt:lpstr>
      <vt:lpstr>Filling up of Bio Data Form</vt:lpstr>
      <vt:lpstr>Filling up of Bio Data Form</vt:lpstr>
      <vt:lpstr>Self Description</vt:lpstr>
      <vt:lpstr>Day 2 - TESTING DAY</vt:lpstr>
      <vt:lpstr>Psychological Tests</vt:lpstr>
      <vt:lpstr>Fill in the Blanks</vt:lpstr>
      <vt:lpstr>Figure Tests</vt:lpstr>
      <vt:lpstr>Mechanical Aptitude Tests</vt:lpstr>
      <vt:lpstr>Mechanical Aptitude Tests</vt:lpstr>
      <vt:lpstr>Word Association Test</vt:lpstr>
      <vt:lpstr>Sentence Completion Test</vt:lpstr>
      <vt:lpstr>Personality Tests</vt:lpstr>
      <vt:lpstr>Thematic Appreciation Test</vt:lpstr>
      <vt:lpstr>Picture Story Writing</vt:lpstr>
      <vt:lpstr>Picture Story Writing</vt:lpstr>
      <vt:lpstr>Picture Story Writing</vt:lpstr>
      <vt:lpstr>Guidelines for Tests</vt:lpstr>
      <vt:lpstr>Day 3 - GTO DAY 1</vt:lpstr>
      <vt:lpstr>Group Discussion and Lecturate</vt:lpstr>
      <vt:lpstr>Sample Topics for Group Discussion</vt:lpstr>
      <vt:lpstr>Sample Topics for Lecturate</vt:lpstr>
      <vt:lpstr>Group Planning</vt:lpstr>
      <vt:lpstr>Progressive &amp; Half Group Tests</vt:lpstr>
      <vt:lpstr>Day 4 - GTO DAY 2</vt:lpstr>
      <vt:lpstr>Individual Obstacles</vt:lpstr>
      <vt:lpstr>Individual Obstacles</vt:lpstr>
      <vt:lpstr>Command Tasks</vt:lpstr>
      <vt:lpstr>Interviews</vt:lpstr>
      <vt:lpstr>Interviews</vt:lpstr>
      <vt:lpstr>Interviews </vt:lpstr>
      <vt:lpstr>Guidelines</vt:lpstr>
      <vt:lpstr>Psychological Tests</vt:lpstr>
      <vt:lpstr>Group Discussions</vt:lpstr>
      <vt:lpstr>Lecturette</vt:lpstr>
      <vt:lpstr>Group Planning Tasks</vt:lpstr>
      <vt:lpstr>Command  Task</vt:lpstr>
      <vt:lpstr>Individual Obstacles</vt:lpstr>
      <vt:lpstr>Interview</vt:lpstr>
      <vt:lpstr>Interview</vt:lpstr>
      <vt:lpstr>A Small Story ‘Building Your House’</vt:lpstr>
      <vt:lpstr>PowerPoint Presentation</vt:lpstr>
      <vt:lpstr>PowerPoint Presentation</vt:lpstr>
      <vt:lpstr>PowerPoint Presentation</vt:lpstr>
      <vt:lpstr>PowerPoint Presentation</vt:lpstr>
      <vt:lpstr>PowerPoint Presentation</vt:lpstr>
      <vt:lpstr>PowerPoint Presentation</vt:lpstr>
      <vt:lpstr>Have Faith in Allah</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TRAINING SEMINAR</dc:title>
  <dc:creator>usman mani</dc:creator>
  <cp:lastModifiedBy>usman mani</cp:lastModifiedBy>
  <dcterms:created xsi:type="dcterms:W3CDTF">2006-08-16T00:00:00Z</dcterms:created>
  <dcterms:modified xsi:type="dcterms:W3CDTF">2016-09-29T07:13:19Z</dcterms:modified>
</cp:coreProperties>
</file>